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2" r:id="rId2"/>
  </p:sldIdLst>
  <p:sldSz cx="14041438" cy="9601200"/>
  <p:notesSz cx="9947275" cy="6815138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549275" indent="-28575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1101725" indent="-60325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654175" indent="-93663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2206625" indent="-125413" algn="l" rtl="0" eaLnBrk="0" fontAlgn="base" hangingPunct="0">
      <a:spcBef>
        <a:spcPct val="0"/>
      </a:spcBef>
      <a:spcAft>
        <a:spcPct val="0"/>
      </a:spcAft>
      <a:defRPr sz="9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9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9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9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9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425">
          <p15:clr>
            <a:srgbClr val="A4A3A4"/>
          </p15:clr>
        </p15:guide>
        <p15:guide id="2" orient="horz">
          <p15:clr>
            <a:srgbClr val="A4A3A4"/>
          </p15:clr>
        </p15:guide>
        <p15:guide id="3" orient="horz" pos="4242">
          <p15:clr>
            <a:srgbClr val="A4A3A4"/>
          </p15:clr>
        </p15:guide>
        <p15:guide id="4" orient="horz" pos="1881">
          <p15:clr>
            <a:srgbClr val="A4A3A4"/>
          </p15:clr>
        </p15:guide>
        <p15:guide id="5" orient="horz" pos="3851">
          <p15:clr>
            <a:srgbClr val="A4A3A4"/>
          </p15:clr>
        </p15:guide>
        <p15:guide id="6" pos="6867">
          <p15:clr>
            <a:srgbClr val="A4A3A4"/>
          </p15:clr>
        </p15:guide>
        <p15:guide id="7" pos="2301">
          <p15:clr>
            <a:srgbClr val="A4A3A4"/>
          </p15:clr>
        </p15:guide>
        <p15:guide id="8" pos="3266">
          <p15:clr>
            <a:srgbClr val="A4A3A4"/>
          </p15:clr>
        </p15:guide>
        <p15:guide id="9" pos="3672">
          <p15:clr>
            <a:srgbClr val="A4A3A4"/>
          </p15:clr>
        </p15:guide>
        <p15:guide id="10" pos="2995">
          <p15:clr>
            <a:srgbClr val="A4A3A4"/>
          </p15:clr>
        </p15:guide>
        <p15:guide id="11" pos="8640">
          <p15:clr>
            <a:srgbClr val="A4A3A4"/>
          </p15:clr>
        </p15:guide>
        <p15:guide id="12" pos="5989">
          <p15:clr>
            <a:srgbClr val="A4A3A4"/>
          </p15:clr>
        </p15:guide>
        <p15:guide id="13" pos="177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138" userDrawn="1">
          <p15:clr>
            <a:srgbClr val="A4A3A4"/>
          </p15:clr>
        </p15:guide>
        <p15:guide id="2" pos="4372" userDrawn="1">
          <p15:clr>
            <a:srgbClr val="A4A3A4"/>
          </p15:clr>
        </p15:guide>
        <p15:guide id="3" orient="horz" pos="2154" userDrawn="1">
          <p15:clr>
            <a:srgbClr val="A4A3A4"/>
          </p15:clr>
        </p15:guide>
        <p15:guide id="4" pos="3029" userDrawn="1">
          <p15:clr>
            <a:srgbClr val="A4A3A4"/>
          </p15:clr>
        </p15:guide>
        <p15:guide id="5" orient="horz" pos="3124" userDrawn="1">
          <p15:clr>
            <a:srgbClr val="A4A3A4"/>
          </p15:clr>
        </p15:guide>
        <p15:guide id="6" orient="horz" pos="2145" userDrawn="1">
          <p15:clr>
            <a:srgbClr val="A4A3A4"/>
          </p15:clr>
        </p15:guide>
        <p15:guide id="7" pos="4519" userDrawn="1">
          <p15:clr>
            <a:srgbClr val="A4A3A4"/>
          </p15:clr>
        </p15:guide>
        <p15:guide id="8" pos="3131" userDrawn="1">
          <p15:clr>
            <a:srgbClr val="A4A3A4"/>
          </p15:clr>
        </p15:guide>
        <p15:guide id="9" orient="horz" pos="4576">
          <p15:clr>
            <a:srgbClr val="A4A3A4"/>
          </p15:clr>
        </p15:guide>
        <p15:guide id="10" orient="horz" pos="3140">
          <p15:clr>
            <a:srgbClr val="A4A3A4"/>
          </p15:clr>
        </p15:guide>
        <p15:guide id="11" orient="horz" pos="4555">
          <p15:clr>
            <a:srgbClr val="A4A3A4"/>
          </p15:clr>
        </p15:guide>
        <p15:guide id="12" orient="horz" pos="3127">
          <p15:clr>
            <a:srgbClr val="A4A3A4"/>
          </p15:clr>
        </p15:guide>
        <p15:guide id="13" pos="6314">
          <p15:clr>
            <a:srgbClr val="A4A3A4"/>
          </p15:clr>
        </p15:guide>
        <p15:guide id="14" pos="4374">
          <p15:clr>
            <a:srgbClr val="A4A3A4"/>
          </p15:clr>
        </p15:guide>
        <p15:guide id="15" pos="6526">
          <p15:clr>
            <a:srgbClr val="A4A3A4"/>
          </p15:clr>
        </p15:guide>
        <p15:guide id="16" pos="452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99"/>
    <a:srgbClr val="DCF8BE"/>
    <a:srgbClr val="0099FF"/>
    <a:srgbClr val="FF9966"/>
    <a:srgbClr val="69D8FF"/>
    <a:srgbClr val="FF9933"/>
    <a:srgbClr val="0099CC"/>
    <a:srgbClr val="3399FF"/>
    <a:srgbClr val="FFFF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8516" autoAdjust="0"/>
    <p:restoredTop sz="84597" autoAdjust="0"/>
  </p:normalViewPr>
  <p:slideViewPr>
    <p:cSldViewPr>
      <p:cViewPr>
        <p:scale>
          <a:sx n="125" d="100"/>
          <a:sy n="125" d="100"/>
        </p:scale>
        <p:origin x="1056" y="1925"/>
      </p:cViewPr>
      <p:guideLst>
        <p:guide orient="horz" pos="3425"/>
        <p:guide orient="horz"/>
        <p:guide orient="horz" pos="4242"/>
        <p:guide orient="horz" pos="1881"/>
        <p:guide orient="horz" pos="3851"/>
        <p:guide pos="6867"/>
        <p:guide pos="2301"/>
        <p:guide pos="3266"/>
        <p:guide pos="3672"/>
        <p:guide pos="2995"/>
        <p:guide pos="8640"/>
        <p:guide pos="5989"/>
        <p:guide pos="17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00" d="100"/>
        <a:sy n="2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853" y="-77"/>
      </p:cViewPr>
      <p:guideLst>
        <p:guide orient="horz" pos="2154"/>
        <p:guide orient="horz" pos="1479"/>
        <p:guide orient="horz" pos="2144"/>
        <p:guide orient="horz" pos="1472"/>
        <p:guide orient="horz" pos="3141"/>
        <p:guide orient="horz" pos="2155"/>
        <p:guide orient="horz" pos="3127"/>
        <p:guide orient="horz" pos="2147"/>
        <p:guide pos="3029"/>
        <p:guide pos="2099"/>
        <p:guide pos="3131"/>
        <p:guide pos="2169"/>
        <p:guide pos="4375"/>
        <p:guide pos="3030"/>
        <p:guide pos="4521"/>
        <p:guide pos="3133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1026">
            <a:extLst/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3"/>
            <a:ext cx="4309313" cy="378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416" tIns="47707" rIns="95416" bIns="47707" numCol="1" anchor="t" anchorCtr="0" compatLnSpc="1">
            <a:prstTxWarp prst="textNoShape">
              <a:avLst/>
            </a:prstTxWarp>
          </a:bodyPr>
          <a:lstStyle>
            <a:lvl1pPr defTabSz="954527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099" name="Rectangle 1027">
            <a:extLst/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637963" y="3"/>
            <a:ext cx="4309313" cy="378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416" tIns="47707" rIns="95416" bIns="47707" numCol="1" anchor="t" anchorCtr="0" compatLnSpc="1">
            <a:prstTxWarp prst="textNoShape">
              <a:avLst/>
            </a:prstTxWarp>
          </a:bodyPr>
          <a:lstStyle>
            <a:lvl1pPr algn="r" defTabSz="954527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0" name="Rectangle 1028">
            <a:extLst/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6437005"/>
            <a:ext cx="4309313" cy="378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416" tIns="47707" rIns="95416" bIns="47707" numCol="1" anchor="b" anchorCtr="0" compatLnSpc="1">
            <a:prstTxWarp prst="textNoShape">
              <a:avLst/>
            </a:prstTxWarp>
          </a:bodyPr>
          <a:lstStyle>
            <a:lvl1pPr defTabSz="954527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01" name="Rectangle 1029">
            <a:extLst/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637963" y="6437005"/>
            <a:ext cx="4309313" cy="378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5416" tIns="47707" rIns="95416" bIns="47707" numCol="1" anchor="b" anchorCtr="0" compatLnSpc="1">
            <a:prstTxWarp prst="textNoShape">
              <a:avLst/>
            </a:prstTxWarp>
          </a:bodyPr>
          <a:lstStyle>
            <a:lvl1pPr algn="r" defTabSz="949488" eaLnBrk="1" hangingPunct="1">
              <a:defRPr sz="1200"/>
            </a:lvl1pPr>
          </a:lstStyle>
          <a:p>
            <a:fld id="{9FCEB422-91D8-496E-BCC4-9684CDF8EEF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269975073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/>
          </p:cNvPr>
          <p:cNvSpPr>
            <a:spLocks noGrp="1"/>
          </p:cNvSpPr>
          <p:nvPr>
            <p:ph type="hdr" sz="quarter"/>
          </p:nvPr>
        </p:nvSpPr>
        <p:spPr>
          <a:xfrm>
            <a:off x="1" y="1"/>
            <a:ext cx="4312613" cy="342174"/>
          </a:xfrm>
          <a:prstGeom prst="rect">
            <a:avLst/>
          </a:prstGeom>
        </p:spPr>
        <p:txBody>
          <a:bodyPr vert="horz" lIns="91331" tIns="45667" rIns="91331" bIns="45667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>
            <a:extLst/>
          </p:cNvPr>
          <p:cNvSpPr>
            <a:spLocks noGrp="1"/>
          </p:cNvSpPr>
          <p:nvPr>
            <p:ph type="dt" idx="1"/>
          </p:nvPr>
        </p:nvSpPr>
        <p:spPr>
          <a:xfrm>
            <a:off x="5634664" y="1"/>
            <a:ext cx="4311512" cy="342174"/>
          </a:xfrm>
          <a:prstGeom prst="rect">
            <a:avLst/>
          </a:prstGeom>
        </p:spPr>
        <p:txBody>
          <a:bodyPr vert="horz" lIns="91331" tIns="45667" rIns="91331" bIns="45667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0337EDF8-E4F5-458B-9191-82E4EC647C92}" type="datetimeFigureOut">
              <a:rPr lang="ru-RU"/>
              <a:pPr>
                <a:defRPr/>
              </a:pPr>
              <a:t>10.07.2020</a:t>
            </a:fld>
            <a:endParaRPr lang="ru-RU"/>
          </a:p>
        </p:txBody>
      </p:sp>
      <p:sp>
        <p:nvSpPr>
          <p:cNvPr id="4" name="Образ слайда 3">
            <a:extLst/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105150" y="511175"/>
            <a:ext cx="3736975" cy="25558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331" tIns="45667" rIns="91331" bIns="45667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>
            <a:extLst/>
          </p:cNvPr>
          <p:cNvSpPr>
            <a:spLocks noGrp="1"/>
          </p:cNvSpPr>
          <p:nvPr>
            <p:ph type="body" sz="quarter" idx="3"/>
          </p:nvPr>
        </p:nvSpPr>
        <p:spPr>
          <a:xfrm>
            <a:off x="994288" y="3238664"/>
            <a:ext cx="7958700" cy="3066485"/>
          </a:xfrm>
          <a:prstGeom prst="rect">
            <a:avLst/>
          </a:prstGeom>
        </p:spPr>
        <p:txBody>
          <a:bodyPr vert="horz" lIns="91331" tIns="45667" rIns="91331" bIns="45667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>
            <a:extLst/>
          </p:cNvPr>
          <p:cNvSpPr>
            <a:spLocks noGrp="1"/>
          </p:cNvSpPr>
          <p:nvPr>
            <p:ph type="ftr" sz="quarter" idx="4"/>
          </p:nvPr>
        </p:nvSpPr>
        <p:spPr>
          <a:xfrm>
            <a:off x="1" y="6472965"/>
            <a:ext cx="4312613" cy="341084"/>
          </a:xfrm>
          <a:prstGeom prst="rect">
            <a:avLst/>
          </a:prstGeom>
        </p:spPr>
        <p:txBody>
          <a:bodyPr vert="horz" lIns="91331" tIns="45667" rIns="91331" bIns="45667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>
            <a:extLst/>
          </p:cNvPr>
          <p:cNvSpPr>
            <a:spLocks noGrp="1"/>
          </p:cNvSpPr>
          <p:nvPr>
            <p:ph type="sldNum" sz="quarter" idx="5"/>
          </p:nvPr>
        </p:nvSpPr>
        <p:spPr>
          <a:xfrm>
            <a:off x="5634664" y="6472965"/>
            <a:ext cx="4311512" cy="341084"/>
          </a:xfrm>
          <a:prstGeom prst="rect">
            <a:avLst/>
          </a:prstGeom>
        </p:spPr>
        <p:txBody>
          <a:bodyPr vert="horz" wrap="square" lIns="91331" tIns="45667" rIns="91331" bIns="45667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D9F2F28D-89CB-44F4-BABC-525BACC2E85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9591819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3238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11238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17650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2406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32341" algn="l" defTabSz="101293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38809" algn="l" defTabSz="101293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45277" algn="l" defTabSz="101293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51745" algn="l" defTabSz="1012936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18E32CE-8EEE-4F15-B4FF-F160D39F0266}" type="slidenum">
              <a:rPr lang="ru-RU" altLang="ru-RU"/>
              <a:pPr/>
              <a:t>1</a:t>
            </a:fld>
            <a:endParaRPr lang="ru-RU" altLang="ru-RU"/>
          </a:p>
        </p:txBody>
      </p:sp>
    </p:spTree>
    <p:extLst>
      <p:ext uri="{BB962C8B-B14F-4D97-AF65-F5344CB8AC3E}">
        <p14:creationId xmlns="" xmlns:p14="http://schemas.microsoft.com/office/powerpoint/2010/main" val="11057384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53114" y="2982608"/>
            <a:ext cx="11935222" cy="2058036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06222" y="5440692"/>
            <a:ext cx="9829006" cy="2453641"/>
          </a:xfrm>
        </p:spPr>
        <p:txBody>
          <a:bodyPr/>
          <a:lstStyle>
            <a:lvl1pPr marL="0" indent="0" algn="ctr">
              <a:buNone/>
              <a:defRPr/>
            </a:lvl1pPr>
            <a:lvl2pPr marL="552709" indent="0" algn="ctr">
              <a:buNone/>
              <a:defRPr/>
            </a:lvl2pPr>
            <a:lvl3pPr marL="1105419" indent="0" algn="ctr">
              <a:buNone/>
              <a:defRPr/>
            </a:lvl3pPr>
            <a:lvl4pPr marL="1658129" indent="0" algn="ctr">
              <a:buNone/>
              <a:defRPr/>
            </a:lvl4pPr>
            <a:lvl5pPr marL="2210838" indent="0" algn="ctr">
              <a:buNone/>
              <a:defRPr/>
            </a:lvl5pPr>
            <a:lvl6pPr marL="2763547" indent="0" algn="ctr">
              <a:buNone/>
              <a:defRPr/>
            </a:lvl6pPr>
            <a:lvl7pPr marL="3316257" indent="0" algn="ctr">
              <a:buNone/>
              <a:defRPr/>
            </a:lvl7pPr>
            <a:lvl8pPr marL="3868966" indent="0" algn="ctr">
              <a:buNone/>
              <a:defRPr/>
            </a:lvl8pPr>
            <a:lvl9pPr marL="4421675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E85941-74F7-44C1-866B-569317192B4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CA5AE8-30CB-42C7-8753-A2F7ACAE573C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0004531" y="853441"/>
            <a:ext cx="2983806" cy="768096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53112" y="853441"/>
            <a:ext cx="8735392" cy="768096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CA7A17-D8B9-497A-A0EF-E809C32717A8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8D457F-3B40-4336-8C92-BD2F8A99D4D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9372" y="6169665"/>
            <a:ext cx="11935222" cy="1906904"/>
          </a:xfr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09372" y="4069406"/>
            <a:ext cx="11935222" cy="2100261"/>
          </a:xfrm>
        </p:spPr>
        <p:txBody>
          <a:bodyPr anchor="b"/>
          <a:lstStyle>
            <a:lvl1pPr marL="0" indent="0">
              <a:buNone/>
              <a:defRPr sz="2500"/>
            </a:lvl1pPr>
            <a:lvl2pPr marL="552709" indent="0">
              <a:buNone/>
              <a:defRPr sz="2200"/>
            </a:lvl2pPr>
            <a:lvl3pPr marL="1105419" indent="0">
              <a:buNone/>
              <a:defRPr sz="1900"/>
            </a:lvl3pPr>
            <a:lvl4pPr marL="1658129" indent="0">
              <a:buNone/>
              <a:defRPr sz="1700"/>
            </a:lvl4pPr>
            <a:lvl5pPr marL="2210838" indent="0">
              <a:buNone/>
              <a:defRPr sz="1700"/>
            </a:lvl5pPr>
            <a:lvl6pPr marL="2763547" indent="0">
              <a:buNone/>
              <a:defRPr sz="1700"/>
            </a:lvl6pPr>
            <a:lvl7pPr marL="3316257" indent="0">
              <a:buNone/>
              <a:defRPr sz="1700"/>
            </a:lvl7pPr>
            <a:lvl8pPr marL="3868966" indent="0">
              <a:buNone/>
              <a:defRPr sz="1700"/>
            </a:lvl8pPr>
            <a:lvl9pPr marL="4421675" indent="0">
              <a:buNone/>
              <a:defRPr sz="17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4D5439-DC23-470E-822D-8991EF77A36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53119" y="2773681"/>
            <a:ext cx="5859601" cy="5760720"/>
          </a:xfrm>
        </p:spPr>
        <p:txBody>
          <a:bodyPr/>
          <a:lstStyle>
            <a:lvl1pPr>
              <a:defRPr sz="3300"/>
            </a:lvl1pPr>
            <a:lvl2pPr>
              <a:defRPr sz="30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128737" y="2773681"/>
            <a:ext cx="5859601" cy="5760720"/>
          </a:xfrm>
        </p:spPr>
        <p:txBody>
          <a:bodyPr/>
          <a:lstStyle>
            <a:lvl1pPr>
              <a:defRPr sz="3300"/>
            </a:lvl1pPr>
            <a:lvl2pPr>
              <a:defRPr sz="30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919B28-A725-43CB-A98B-9043C22C166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2076" y="384497"/>
            <a:ext cx="12637295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2073" y="2149165"/>
            <a:ext cx="6203886" cy="895666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52709" indent="0">
              <a:buNone/>
              <a:defRPr sz="2500" b="1"/>
            </a:lvl2pPr>
            <a:lvl3pPr marL="1105419" indent="0">
              <a:buNone/>
              <a:defRPr sz="2200" b="1"/>
            </a:lvl3pPr>
            <a:lvl4pPr marL="1658129" indent="0">
              <a:buNone/>
              <a:defRPr sz="1900" b="1"/>
            </a:lvl4pPr>
            <a:lvl5pPr marL="2210838" indent="0">
              <a:buNone/>
              <a:defRPr sz="1900" b="1"/>
            </a:lvl5pPr>
            <a:lvl6pPr marL="2763547" indent="0">
              <a:buNone/>
              <a:defRPr sz="1900" b="1"/>
            </a:lvl6pPr>
            <a:lvl7pPr marL="3316257" indent="0">
              <a:buNone/>
              <a:defRPr sz="1900" b="1"/>
            </a:lvl7pPr>
            <a:lvl8pPr marL="3868966" indent="0">
              <a:buNone/>
              <a:defRPr sz="1900" b="1"/>
            </a:lvl8pPr>
            <a:lvl9pPr marL="4421675" indent="0">
              <a:buNone/>
              <a:defRPr sz="19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02073" y="3044827"/>
            <a:ext cx="6203886" cy="5531804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7133235" y="2149165"/>
            <a:ext cx="6206134" cy="895666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52709" indent="0">
              <a:buNone/>
              <a:defRPr sz="2500" b="1"/>
            </a:lvl2pPr>
            <a:lvl3pPr marL="1105419" indent="0">
              <a:buNone/>
              <a:defRPr sz="2200" b="1"/>
            </a:lvl3pPr>
            <a:lvl4pPr marL="1658129" indent="0">
              <a:buNone/>
              <a:defRPr sz="1900" b="1"/>
            </a:lvl4pPr>
            <a:lvl5pPr marL="2210838" indent="0">
              <a:buNone/>
              <a:defRPr sz="1900" b="1"/>
            </a:lvl5pPr>
            <a:lvl6pPr marL="2763547" indent="0">
              <a:buNone/>
              <a:defRPr sz="1900" b="1"/>
            </a:lvl6pPr>
            <a:lvl7pPr marL="3316257" indent="0">
              <a:buNone/>
              <a:defRPr sz="1900" b="1"/>
            </a:lvl7pPr>
            <a:lvl8pPr marL="3868966" indent="0">
              <a:buNone/>
              <a:defRPr sz="1900" b="1"/>
            </a:lvl8pPr>
            <a:lvl9pPr marL="4421675" indent="0">
              <a:buNone/>
              <a:defRPr sz="19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7133235" y="3044827"/>
            <a:ext cx="6206134" cy="5531804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57226C-F04D-4881-9E95-4A86A12718B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BDBAC8-EC41-466C-A239-662235368BC9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2A3C8BE-5D99-40C5-888A-B91ACE2E3AD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2078" y="382273"/>
            <a:ext cx="4619725" cy="1626870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490570" y="382286"/>
            <a:ext cx="7848805" cy="8194359"/>
          </a:xfrm>
        </p:spPr>
        <p:txBody>
          <a:bodyPr/>
          <a:lstStyle>
            <a:lvl1pPr>
              <a:defRPr sz="3900"/>
            </a:lvl1pPr>
            <a:lvl2pPr>
              <a:defRPr sz="33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02078" y="2009142"/>
            <a:ext cx="4619725" cy="6567488"/>
          </a:xfrm>
        </p:spPr>
        <p:txBody>
          <a:bodyPr/>
          <a:lstStyle>
            <a:lvl1pPr marL="0" indent="0">
              <a:buNone/>
              <a:defRPr sz="1700"/>
            </a:lvl1pPr>
            <a:lvl2pPr marL="552709" indent="0">
              <a:buNone/>
              <a:defRPr sz="1400"/>
            </a:lvl2pPr>
            <a:lvl3pPr marL="1105419" indent="0">
              <a:buNone/>
              <a:defRPr sz="1200"/>
            </a:lvl3pPr>
            <a:lvl4pPr marL="1658129" indent="0">
              <a:buNone/>
              <a:defRPr sz="1100"/>
            </a:lvl4pPr>
            <a:lvl5pPr marL="2210838" indent="0">
              <a:buNone/>
              <a:defRPr sz="1100"/>
            </a:lvl5pPr>
            <a:lvl6pPr marL="2763547" indent="0">
              <a:buNone/>
              <a:defRPr sz="1100"/>
            </a:lvl6pPr>
            <a:lvl7pPr marL="3316257" indent="0">
              <a:buNone/>
              <a:defRPr sz="1100"/>
            </a:lvl7pPr>
            <a:lvl8pPr marL="3868966" indent="0">
              <a:buNone/>
              <a:defRPr sz="1100"/>
            </a:lvl8pPr>
            <a:lvl9pPr marL="4421675" indent="0">
              <a:buNone/>
              <a:defRPr sz="11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5BB4F71-4A9B-4589-B5D1-9A2D58DC4684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52040" y="6720857"/>
            <a:ext cx="8424863" cy="793433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752040" y="857887"/>
            <a:ext cx="8424863" cy="5760720"/>
          </a:xfrm>
        </p:spPr>
        <p:txBody>
          <a:bodyPr/>
          <a:lstStyle>
            <a:lvl1pPr marL="0" indent="0">
              <a:buNone/>
              <a:defRPr sz="3900"/>
            </a:lvl1pPr>
            <a:lvl2pPr marL="552709" indent="0">
              <a:buNone/>
              <a:defRPr sz="3300"/>
            </a:lvl2pPr>
            <a:lvl3pPr marL="1105419" indent="0">
              <a:buNone/>
              <a:defRPr sz="3000"/>
            </a:lvl3pPr>
            <a:lvl4pPr marL="1658129" indent="0">
              <a:buNone/>
              <a:defRPr sz="2500"/>
            </a:lvl4pPr>
            <a:lvl5pPr marL="2210838" indent="0">
              <a:buNone/>
              <a:defRPr sz="2500"/>
            </a:lvl5pPr>
            <a:lvl6pPr marL="2763547" indent="0">
              <a:buNone/>
              <a:defRPr sz="2500"/>
            </a:lvl6pPr>
            <a:lvl7pPr marL="3316257" indent="0">
              <a:buNone/>
              <a:defRPr sz="2500"/>
            </a:lvl7pPr>
            <a:lvl8pPr marL="3868966" indent="0">
              <a:buNone/>
              <a:defRPr sz="2500"/>
            </a:lvl8pPr>
            <a:lvl9pPr marL="4421675" indent="0">
              <a:buNone/>
              <a:defRPr sz="25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752040" y="7514279"/>
            <a:ext cx="8424863" cy="1126807"/>
          </a:xfrm>
        </p:spPr>
        <p:txBody>
          <a:bodyPr/>
          <a:lstStyle>
            <a:lvl1pPr marL="0" indent="0">
              <a:buNone/>
              <a:defRPr sz="1700"/>
            </a:lvl1pPr>
            <a:lvl2pPr marL="552709" indent="0">
              <a:buNone/>
              <a:defRPr sz="1400"/>
            </a:lvl2pPr>
            <a:lvl3pPr marL="1105419" indent="0">
              <a:buNone/>
              <a:defRPr sz="1200"/>
            </a:lvl3pPr>
            <a:lvl4pPr marL="1658129" indent="0">
              <a:buNone/>
              <a:defRPr sz="1100"/>
            </a:lvl4pPr>
            <a:lvl5pPr marL="2210838" indent="0">
              <a:buNone/>
              <a:defRPr sz="1100"/>
            </a:lvl5pPr>
            <a:lvl6pPr marL="2763547" indent="0">
              <a:buNone/>
              <a:defRPr sz="1100"/>
            </a:lvl6pPr>
            <a:lvl7pPr marL="3316257" indent="0">
              <a:buNone/>
              <a:defRPr sz="1100"/>
            </a:lvl7pPr>
            <a:lvl8pPr marL="3868966" indent="0">
              <a:buNone/>
              <a:defRPr sz="1100"/>
            </a:lvl8pPr>
            <a:lvl9pPr marL="4421675" indent="0">
              <a:buNone/>
              <a:defRPr sz="11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FD02E4C-C19D-4271-B2F8-9FF3C3C2B3A4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55688" y="852488"/>
            <a:ext cx="11930062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283" tIns="46640" rIns="93283" bIns="4664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55688" y="2773363"/>
            <a:ext cx="11930062" cy="576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3283" tIns="46640" rIns="93283" bIns="4664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1028" name="Rectangle 4">
            <a:extLst/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55688" y="8748713"/>
            <a:ext cx="2925762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3" tIns="46640" rIns="93283" bIns="4664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Times New Roman" pitchFamily="18" charset="-52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>
            <a:extLst/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795838" y="8748713"/>
            <a:ext cx="4449762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3" tIns="46640" rIns="93283" bIns="4664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Times New Roman" pitchFamily="18" charset="-52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>
            <a:extLst/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0059988" y="8748713"/>
            <a:ext cx="2925762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283" tIns="46640" rIns="93283" bIns="4664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1CF0001A-DCD2-46E0-9AD0-22FF45AB9A5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271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271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2pPr>
      <a:lvl3pPr algn="ctr" defTabSz="9271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3pPr>
      <a:lvl4pPr algn="ctr" defTabSz="9271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4pPr>
      <a:lvl5pPr algn="ctr" defTabSz="9271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5pPr>
      <a:lvl6pPr marL="552709" algn="ctr" defTabSz="932698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6pPr>
      <a:lvl7pPr marL="1105419" algn="ctr" defTabSz="932698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7pPr>
      <a:lvl8pPr marL="1658129" algn="ctr" defTabSz="932698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8pPr>
      <a:lvl9pPr marL="2210838" algn="ctr" defTabSz="932698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-52"/>
        </a:defRPr>
      </a:lvl9pPr>
    </p:titleStyle>
    <p:bodyStyle>
      <a:lvl1pPr marL="346075" indent="-346075" algn="l" defTabSz="927100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54063" indent="-287338" algn="l" defTabSz="927100" rtl="0" eaLnBrk="0" fontAlgn="base" hangingPunct="0">
        <a:spcBef>
          <a:spcPct val="20000"/>
        </a:spcBef>
        <a:spcAft>
          <a:spcPct val="0"/>
        </a:spcAft>
        <a:buChar char="–"/>
        <a:defRPr sz="3000">
          <a:solidFill>
            <a:schemeClr val="tx1"/>
          </a:solidFill>
          <a:latin typeface="+mn-lt"/>
        </a:defRPr>
      </a:lvl2pPr>
      <a:lvl3pPr marL="1162050" indent="-228600" algn="l" defTabSz="927100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tx1"/>
          </a:solidFill>
          <a:latin typeface="+mn-lt"/>
        </a:defRPr>
      </a:lvl3pPr>
      <a:lvl4pPr marL="1630363" indent="-230188" algn="l" defTabSz="927100" rtl="0" eaLnBrk="0" fontAlgn="base" hangingPunct="0">
        <a:spcBef>
          <a:spcPct val="20000"/>
        </a:spcBef>
        <a:spcAft>
          <a:spcPct val="0"/>
        </a:spcAft>
        <a:buChar char="–"/>
        <a:defRPr sz="2300">
          <a:solidFill>
            <a:schemeClr val="tx1"/>
          </a:solidFill>
          <a:latin typeface="+mn-lt"/>
        </a:defRPr>
      </a:lvl4pPr>
      <a:lvl5pPr marL="2093913" indent="-230188" algn="l" defTabSz="927100" rtl="0" eaLnBrk="0" fontAlgn="base" hangingPunct="0">
        <a:spcBef>
          <a:spcPct val="20000"/>
        </a:spcBef>
        <a:spcAft>
          <a:spcPct val="0"/>
        </a:spcAft>
        <a:buChar char="»"/>
        <a:defRPr sz="2300">
          <a:solidFill>
            <a:schemeClr val="tx1"/>
          </a:solidFill>
          <a:latin typeface="+mn-lt"/>
        </a:defRPr>
      </a:lvl5pPr>
      <a:lvl6pPr marL="2652237" indent="-234135" algn="l" defTabSz="932698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3204948" indent="-234135" algn="l" defTabSz="932698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757657" indent="-234135" algn="l" defTabSz="932698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4310365" indent="-234135" algn="l" defTabSz="932698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1105419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52709" algn="l" defTabSz="1105419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05419" algn="l" defTabSz="1105419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58129" algn="l" defTabSz="1105419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10838" algn="l" defTabSz="1105419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63547" algn="l" defTabSz="1105419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6257" algn="l" defTabSz="1105419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68966" algn="l" defTabSz="1105419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421675" algn="l" defTabSz="1105419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020"/>
          <p:cNvSpPr txBox="1">
            <a:spLocks noChangeArrowheads="1"/>
          </p:cNvSpPr>
          <p:nvPr/>
        </p:nvSpPr>
        <p:spPr bwMode="auto">
          <a:xfrm>
            <a:off x="2628900" y="309563"/>
            <a:ext cx="9142413" cy="31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ctr">
            <a:spAutoFit/>
          </a:bodyPr>
          <a:lstStyle/>
          <a:p>
            <a:pPr algn="ctr" defTabSz="608013" eaLnBrk="1" hangingPunct="1">
              <a:lnSpc>
                <a:spcPts val="1325"/>
              </a:lnSpc>
            </a:pPr>
            <a:r>
              <a:rPr lang="ru-RU" altLang="ru-RU" b="1" dirty="0"/>
              <a:t>ОРГАНИЗАЦИОННО-ШТАТНАЯ СТРУКТУРА </a:t>
            </a:r>
          </a:p>
          <a:p>
            <a:pPr algn="ctr" defTabSz="608013" eaLnBrk="1" hangingPunct="1">
              <a:lnSpc>
                <a:spcPts val="1325"/>
              </a:lnSpc>
            </a:pPr>
            <a:r>
              <a:rPr lang="ru-RU" altLang="ru-RU" b="1" dirty="0"/>
              <a:t>Главного управления МЧС России по Республике Дагестан (</a:t>
            </a:r>
            <a:r>
              <a:rPr lang="en-US" altLang="ru-RU" b="1" dirty="0"/>
              <a:t>III</a:t>
            </a:r>
            <a:r>
              <a:rPr lang="ru-RU" altLang="ru-RU" b="1" dirty="0"/>
              <a:t> разряд)</a:t>
            </a:r>
          </a:p>
        </p:txBody>
      </p:sp>
      <p:sp>
        <p:nvSpPr>
          <p:cNvPr id="311" name="Прямоугольник 310"/>
          <p:cNvSpPr/>
          <p:nvPr/>
        </p:nvSpPr>
        <p:spPr>
          <a:xfrm>
            <a:off x="10094762" y="2640361"/>
            <a:ext cx="1155275" cy="824582"/>
          </a:xfrm>
          <a:prstGeom prst="rect">
            <a:avLst/>
          </a:prstGeom>
          <a:noFill/>
          <a:ln w="9525">
            <a:solidFill>
              <a:srgbClr val="0033CC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endParaRPr lang="ru-RU" sz="600">
              <a:solidFill>
                <a:schemeClr val="tx1"/>
              </a:solidFill>
            </a:endParaRPr>
          </a:p>
        </p:txBody>
      </p:sp>
      <p:sp>
        <p:nvSpPr>
          <p:cNvPr id="312" name="Прямоугольник 311"/>
          <p:cNvSpPr>
            <a:spLocks/>
          </p:cNvSpPr>
          <p:nvPr/>
        </p:nvSpPr>
        <p:spPr>
          <a:xfrm>
            <a:off x="10299550" y="2742128"/>
            <a:ext cx="812800" cy="57785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 eaLnBrk="1" hangingPunct="1">
              <a:defRPr/>
            </a:pPr>
            <a:r>
              <a:rPr lang="ru-RU" sz="600" b="1" u="sng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Финансово-экономический отдел</a:t>
            </a:r>
          </a:p>
        </p:txBody>
      </p:sp>
      <p:sp>
        <p:nvSpPr>
          <p:cNvPr id="323" name="Прямоугольник 322"/>
          <p:cNvSpPr/>
          <p:nvPr/>
        </p:nvSpPr>
        <p:spPr>
          <a:xfrm>
            <a:off x="11395223" y="2644775"/>
            <a:ext cx="1085850" cy="2085603"/>
          </a:xfrm>
          <a:prstGeom prst="rect">
            <a:avLst/>
          </a:prstGeom>
          <a:noFill/>
          <a:ln w="9525">
            <a:solidFill>
              <a:srgbClr val="0033CC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endParaRPr lang="ru-RU" sz="600">
              <a:solidFill>
                <a:schemeClr val="tx1"/>
              </a:solidFill>
            </a:endParaRPr>
          </a:p>
        </p:txBody>
      </p:sp>
      <p:sp>
        <p:nvSpPr>
          <p:cNvPr id="324" name="Прямоугольник 323"/>
          <p:cNvSpPr>
            <a:spLocks/>
          </p:cNvSpPr>
          <p:nvPr/>
        </p:nvSpPr>
        <p:spPr>
          <a:xfrm>
            <a:off x="11603185" y="2765424"/>
            <a:ext cx="812800" cy="673227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 eaLnBrk="1" hangingPunct="1">
              <a:defRPr/>
            </a:pPr>
            <a:r>
              <a:rPr lang="ru-RU" sz="600" b="1" u="sng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Отдел кадровой, воспитательной работы и профессионального обучения</a:t>
            </a:r>
          </a:p>
          <a:p>
            <a:pPr algn="ctr" eaLnBrk="1" hangingPunct="1">
              <a:defRPr/>
            </a:pPr>
            <a:r>
              <a:rPr lang="ru-RU" altLang="ru-RU" sz="600" b="1" dirty="0">
                <a:solidFill>
                  <a:srgbClr val="0033CC"/>
                </a:solidFill>
                <a:cs typeface="Times New Roman" panose="02020603050405020304" pitchFamily="18" charset="0"/>
              </a:rPr>
              <a:t>(0-2-2-0-0)</a:t>
            </a:r>
          </a:p>
        </p:txBody>
      </p:sp>
      <p:cxnSp>
        <p:nvCxnSpPr>
          <p:cNvPr id="328" name="Прямая соединительная линия 327"/>
          <p:cNvCxnSpPr/>
          <p:nvPr/>
        </p:nvCxnSpPr>
        <p:spPr>
          <a:xfrm>
            <a:off x="11488885" y="2982913"/>
            <a:ext cx="1588" cy="133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0" name="Прямая соединительная линия 329"/>
          <p:cNvCxnSpPr/>
          <p:nvPr/>
        </p:nvCxnSpPr>
        <p:spPr>
          <a:xfrm flipH="1">
            <a:off x="11498981" y="4296544"/>
            <a:ext cx="107950" cy="0"/>
          </a:xfrm>
          <a:prstGeom prst="line">
            <a:avLst/>
          </a:prstGeom>
          <a:ln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2" name="Прямая соединительная линия 331"/>
          <p:cNvCxnSpPr/>
          <p:nvPr/>
        </p:nvCxnSpPr>
        <p:spPr>
          <a:xfrm flipH="1">
            <a:off x="11498981" y="3758580"/>
            <a:ext cx="107950" cy="0"/>
          </a:xfrm>
          <a:prstGeom prst="line">
            <a:avLst/>
          </a:prstGeom>
          <a:ln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5" name="Прямая соединительная линия 334"/>
          <p:cNvCxnSpPr/>
          <p:nvPr/>
        </p:nvCxnSpPr>
        <p:spPr>
          <a:xfrm flipH="1">
            <a:off x="11492060" y="2994025"/>
            <a:ext cx="10318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8" name="Прямоугольник 137"/>
          <p:cNvSpPr>
            <a:spLocks/>
          </p:cNvSpPr>
          <p:nvPr/>
        </p:nvSpPr>
        <p:spPr>
          <a:xfrm>
            <a:off x="11603730" y="4055120"/>
            <a:ext cx="814387" cy="53651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 eaLnBrk="1" hangingPunct="1">
              <a:defRPr/>
            </a:pPr>
            <a:r>
              <a:rPr lang="ru-RU" altLang="ru-RU" sz="600" dirty="0">
                <a:solidFill>
                  <a:schemeClr val="tx1"/>
                </a:solidFill>
                <a:cs typeface="Times New Roman" pitchFamily="18" charset="0"/>
              </a:rPr>
              <a:t>Отделение ФПС ГПС по воспитательной работе с личным составом</a:t>
            </a:r>
          </a:p>
          <a:p>
            <a:pPr algn="ctr" eaLnBrk="1" hangingPunct="1">
              <a:defRPr/>
            </a:pPr>
            <a:r>
              <a:rPr lang="ru-RU" altLang="ru-RU" sz="600" b="1" dirty="0">
                <a:solidFill>
                  <a:srgbClr val="0033CC"/>
                </a:solidFill>
                <a:cs typeface="Times New Roman" pitchFamily="18" charset="0"/>
              </a:rPr>
              <a:t>(0-3-0-0-0)</a:t>
            </a:r>
          </a:p>
        </p:txBody>
      </p:sp>
      <p:sp>
        <p:nvSpPr>
          <p:cNvPr id="142" name="Прямоугольник 141"/>
          <p:cNvSpPr>
            <a:spLocks/>
          </p:cNvSpPr>
          <p:nvPr/>
        </p:nvSpPr>
        <p:spPr>
          <a:xfrm>
            <a:off x="6424613" y="712788"/>
            <a:ext cx="1585912" cy="4953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49275" indent="-2857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01725" indent="-6032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54175" indent="-9366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206625" indent="-12541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altLang="ru-RU" sz="600" b="1" dirty="0">
                <a:solidFill>
                  <a:schemeClr val="tx1"/>
                </a:solidFill>
                <a:cs typeface="Times New Roman" pitchFamily="18" charset="0"/>
              </a:rPr>
              <a:t>Начальник главного управления</a:t>
            </a:r>
          </a:p>
        </p:txBody>
      </p:sp>
      <p:sp>
        <p:nvSpPr>
          <p:cNvPr id="183" name="Прямоугольник 182"/>
          <p:cNvSpPr>
            <a:spLocks/>
          </p:cNvSpPr>
          <p:nvPr/>
        </p:nvSpPr>
        <p:spPr>
          <a:xfrm>
            <a:off x="11598423" y="3504456"/>
            <a:ext cx="822325" cy="47806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54063" indent="-287338">
              <a:spcBef>
                <a:spcPct val="20000"/>
              </a:spcBef>
              <a:buChar char="–"/>
              <a:defRPr sz="3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62050" indent="-22860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30363" indent="-230188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93913" indent="-230188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51113" indent="-2301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008313" indent="-2301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65513" indent="-2301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922713" indent="-2301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600" dirty="0">
                <a:cs typeface="Calibri" panose="020F0502020204030204" pitchFamily="34" charset="0"/>
              </a:rPr>
              <a:t>Отделение ФПС ГПС по кадровой работе с личным составом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600" b="1" dirty="0">
                <a:solidFill>
                  <a:srgbClr val="0033CC"/>
                </a:solidFill>
                <a:cs typeface="Calibri" panose="020F0502020204030204" pitchFamily="34" charset="0"/>
              </a:rPr>
              <a:t>(0-7-0-5-0)</a:t>
            </a:r>
            <a:endParaRPr lang="ru-RU" altLang="ru-RU" sz="600" b="1" dirty="0">
              <a:solidFill>
                <a:srgbClr val="0033CC"/>
              </a:solidFill>
              <a:cs typeface="Times New Roman" panose="02020603050405020304" pitchFamily="18" charset="0"/>
            </a:endParaRPr>
          </a:p>
        </p:txBody>
      </p:sp>
      <p:sp>
        <p:nvSpPr>
          <p:cNvPr id="193" name="Прямоугольник 192"/>
          <p:cNvSpPr>
            <a:spLocks/>
          </p:cNvSpPr>
          <p:nvPr/>
        </p:nvSpPr>
        <p:spPr>
          <a:xfrm>
            <a:off x="12849944" y="2765996"/>
            <a:ext cx="812800" cy="509587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49275" indent="-2857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01725" indent="-6032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54175" indent="-9366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206625" indent="-12541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600" b="1" u="sng" dirty="0" smtClean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Отдел </a:t>
            </a:r>
            <a:r>
              <a:rPr lang="ru-RU" sz="600" b="1" u="sng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административной работы</a:t>
            </a:r>
          </a:p>
          <a:p>
            <a:pPr algn="ctr" eaLnBrk="1" hangingPunct="1">
              <a:defRPr/>
            </a:pPr>
            <a:r>
              <a:rPr lang="ru-RU" altLang="ru-RU" sz="600" b="1" dirty="0">
                <a:solidFill>
                  <a:srgbClr val="0033CC"/>
                </a:solidFill>
                <a:cs typeface="Times New Roman" panose="02020603050405020304" pitchFamily="18" charset="0"/>
              </a:rPr>
              <a:t>(0-1-1-0-0)</a:t>
            </a:r>
          </a:p>
        </p:txBody>
      </p:sp>
      <p:sp>
        <p:nvSpPr>
          <p:cNvPr id="194" name="Прямоугольник 193"/>
          <p:cNvSpPr/>
          <p:nvPr/>
        </p:nvSpPr>
        <p:spPr>
          <a:xfrm>
            <a:off x="12615043" y="2647231"/>
            <a:ext cx="1123901" cy="1335290"/>
          </a:xfrm>
          <a:prstGeom prst="rect">
            <a:avLst/>
          </a:prstGeom>
          <a:noFill/>
          <a:ln w="9525">
            <a:solidFill>
              <a:srgbClr val="0033CC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9275" indent="-2857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01725" indent="-6032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54175" indent="-9366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06625" indent="-12541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sz="600">
              <a:solidFill>
                <a:schemeClr val="tx1"/>
              </a:solidFill>
            </a:endParaRPr>
          </a:p>
        </p:txBody>
      </p:sp>
      <p:sp>
        <p:nvSpPr>
          <p:cNvPr id="199" name="Прямоугольник 198"/>
          <p:cNvSpPr>
            <a:spLocks/>
          </p:cNvSpPr>
          <p:nvPr/>
        </p:nvSpPr>
        <p:spPr>
          <a:xfrm>
            <a:off x="12853367" y="4424870"/>
            <a:ext cx="812800" cy="50380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54063" indent="-287338">
              <a:spcBef>
                <a:spcPct val="20000"/>
              </a:spcBef>
              <a:buChar char="–"/>
              <a:defRPr sz="3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62050" indent="-22860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30363" indent="-230188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93913" indent="-230188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51113" indent="-2301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008313" indent="-2301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65513" indent="-2301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922713" indent="-2301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600" b="1" u="sng" dirty="0">
                <a:cs typeface="Calibri" panose="020F0502020204030204" pitchFamily="34" charset="0"/>
              </a:rPr>
              <a:t>Группа по работе с обращениями граждан </a:t>
            </a:r>
          </a:p>
        </p:txBody>
      </p:sp>
      <p:sp>
        <p:nvSpPr>
          <p:cNvPr id="200" name="Прямоугольник 199"/>
          <p:cNvSpPr>
            <a:spLocks/>
          </p:cNvSpPr>
          <p:nvPr/>
        </p:nvSpPr>
        <p:spPr>
          <a:xfrm>
            <a:off x="7523341" y="2737534"/>
            <a:ext cx="812800" cy="506379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49275" indent="-2857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01725" indent="-6032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54175" indent="-9366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206625" indent="-12541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600" b="1" u="sng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Отдел защиты государственной тайны</a:t>
            </a:r>
          </a:p>
          <a:p>
            <a:pPr algn="ctr" eaLnBrk="1" hangingPunct="1">
              <a:defRPr/>
            </a:pPr>
            <a:r>
              <a:rPr lang="ru-RU" altLang="ru-RU" sz="600" b="1" dirty="0">
                <a:solidFill>
                  <a:srgbClr val="0033CC"/>
                </a:solidFill>
                <a:cs typeface="Times New Roman" panose="02020603050405020304" pitchFamily="18" charset="0"/>
              </a:rPr>
              <a:t>(0-0-3-0-0)</a:t>
            </a:r>
          </a:p>
        </p:txBody>
      </p:sp>
      <p:sp>
        <p:nvSpPr>
          <p:cNvPr id="203" name="Прямоугольник 202"/>
          <p:cNvSpPr/>
          <p:nvPr/>
        </p:nvSpPr>
        <p:spPr>
          <a:xfrm>
            <a:off x="7356375" y="2640360"/>
            <a:ext cx="1080120" cy="1440160"/>
          </a:xfrm>
          <a:prstGeom prst="rect">
            <a:avLst/>
          </a:prstGeom>
          <a:noFill/>
          <a:ln w="9525">
            <a:solidFill>
              <a:srgbClr val="0033CC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9275" indent="-2857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01725" indent="-6032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54175" indent="-9366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06625" indent="-12541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sz="600">
              <a:solidFill>
                <a:schemeClr val="tx1"/>
              </a:solidFill>
            </a:endParaRPr>
          </a:p>
        </p:txBody>
      </p:sp>
      <p:sp>
        <p:nvSpPr>
          <p:cNvPr id="204" name="Прямоугольник 203"/>
          <p:cNvSpPr>
            <a:spLocks/>
          </p:cNvSpPr>
          <p:nvPr/>
        </p:nvSpPr>
        <p:spPr>
          <a:xfrm>
            <a:off x="7523341" y="3371890"/>
            <a:ext cx="815975" cy="58261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54063" indent="-287338">
              <a:spcBef>
                <a:spcPct val="20000"/>
              </a:spcBef>
              <a:buChar char="–"/>
              <a:defRPr sz="3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62050" indent="-22860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30363" indent="-230188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93913" indent="-230188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51113" indent="-2301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008313" indent="-2301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65513" indent="-2301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922713" indent="-2301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600" dirty="0">
                <a:cs typeface="Calibri" panose="020F0502020204030204" pitchFamily="34" charset="0"/>
              </a:rPr>
              <a:t>Группа ФПС ГПС по вопросам обеспечения защиты государственной тайны</a:t>
            </a:r>
            <a:br>
              <a:rPr lang="ru-RU" altLang="ru-RU" sz="600" dirty="0">
                <a:cs typeface="Calibri" panose="020F0502020204030204" pitchFamily="34" charset="0"/>
              </a:rPr>
            </a:br>
            <a:r>
              <a:rPr lang="ru-RU" altLang="ru-RU" sz="600" b="1" dirty="0">
                <a:solidFill>
                  <a:srgbClr val="0033CC"/>
                </a:solidFill>
                <a:cs typeface="Calibri" panose="020F0502020204030204" pitchFamily="34" charset="0"/>
              </a:rPr>
              <a:t>(0-0-0-2-0)</a:t>
            </a:r>
            <a:endParaRPr lang="ru-RU" altLang="ru-RU" sz="600" b="1" dirty="0">
              <a:solidFill>
                <a:srgbClr val="0033CC"/>
              </a:solidFill>
              <a:cs typeface="Times New Roman" panose="02020603050405020304" pitchFamily="18" charset="0"/>
            </a:endParaRPr>
          </a:p>
        </p:txBody>
      </p:sp>
      <p:sp>
        <p:nvSpPr>
          <p:cNvPr id="205" name="Прямоугольник 204"/>
          <p:cNvSpPr>
            <a:spLocks/>
          </p:cNvSpPr>
          <p:nvPr/>
        </p:nvSpPr>
        <p:spPr>
          <a:xfrm>
            <a:off x="4741929" y="4507971"/>
            <a:ext cx="812800" cy="636469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49275" indent="-2857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01725" indent="-6032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54175" indent="-9366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206625" indent="-12541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600" b="1" u="sng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Отделение организации мобилизационной подготовки и мобилизации</a:t>
            </a:r>
            <a:endParaRPr lang="ru-RU" altLang="ru-RU" sz="600" b="1" u="sng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206" name="Прямоугольник 205"/>
          <p:cNvSpPr/>
          <p:nvPr/>
        </p:nvSpPr>
        <p:spPr>
          <a:xfrm>
            <a:off x="4658792" y="4401490"/>
            <a:ext cx="993775" cy="903166"/>
          </a:xfrm>
          <a:prstGeom prst="rect">
            <a:avLst/>
          </a:prstGeom>
          <a:noFill/>
          <a:ln w="9525">
            <a:solidFill>
              <a:srgbClr val="0033CC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9275" indent="-2857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01725" indent="-6032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54175" indent="-9366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06625" indent="-12541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sz="600">
              <a:solidFill>
                <a:schemeClr val="tx1"/>
              </a:solidFill>
            </a:endParaRPr>
          </a:p>
        </p:txBody>
      </p:sp>
      <p:sp>
        <p:nvSpPr>
          <p:cNvPr id="208" name="Прямоугольник 207"/>
          <p:cNvSpPr>
            <a:spLocks/>
          </p:cNvSpPr>
          <p:nvPr/>
        </p:nvSpPr>
        <p:spPr>
          <a:xfrm>
            <a:off x="7494367" y="4511933"/>
            <a:ext cx="812800" cy="65843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49275" indent="-2857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01725" indent="-6032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54175" indent="-9366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206625" indent="-12541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600" b="1" u="sng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Группа  организации и контроля применения беспилотных авиационных систем</a:t>
            </a:r>
          </a:p>
        </p:txBody>
      </p:sp>
      <p:sp>
        <p:nvSpPr>
          <p:cNvPr id="210" name="Прямоугольник 209"/>
          <p:cNvSpPr>
            <a:spLocks/>
          </p:cNvSpPr>
          <p:nvPr/>
        </p:nvSpPr>
        <p:spPr>
          <a:xfrm>
            <a:off x="6133253" y="2757710"/>
            <a:ext cx="812800" cy="597879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49275" indent="-2857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01725" indent="-6032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54175" indent="-9366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206625" indent="-12541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600" b="1" u="sng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Отдел  информационных технологий и связи </a:t>
            </a:r>
          </a:p>
          <a:p>
            <a:pPr algn="ctr" eaLnBrk="1" hangingPunct="1">
              <a:defRPr/>
            </a:pPr>
            <a:r>
              <a:rPr lang="ru-RU" altLang="ru-RU" sz="600" b="1" dirty="0">
                <a:solidFill>
                  <a:srgbClr val="0033CC"/>
                </a:solidFill>
                <a:cs typeface="Times New Roman" panose="02020603050405020304" pitchFamily="18" charset="0"/>
              </a:rPr>
              <a:t>(0-1-2-0-0)</a:t>
            </a:r>
          </a:p>
        </p:txBody>
      </p:sp>
      <p:sp>
        <p:nvSpPr>
          <p:cNvPr id="211" name="Прямоугольник 210"/>
          <p:cNvSpPr/>
          <p:nvPr/>
        </p:nvSpPr>
        <p:spPr>
          <a:xfrm>
            <a:off x="5945372" y="2638425"/>
            <a:ext cx="1102916" cy="1428095"/>
          </a:xfrm>
          <a:prstGeom prst="rect">
            <a:avLst/>
          </a:prstGeom>
          <a:noFill/>
          <a:ln w="9525">
            <a:solidFill>
              <a:srgbClr val="0033CC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9275" indent="-2857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01725" indent="-6032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54175" indent="-9366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06625" indent="-12541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sz="600">
              <a:solidFill>
                <a:schemeClr val="tx1"/>
              </a:solidFill>
            </a:endParaRPr>
          </a:p>
        </p:txBody>
      </p:sp>
      <p:sp>
        <p:nvSpPr>
          <p:cNvPr id="212" name="Прямоугольник 211"/>
          <p:cNvSpPr>
            <a:spLocks/>
          </p:cNvSpPr>
          <p:nvPr/>
        </p:nvSpPr>
        <p:spPr>
          <a:xfrm>
            <a:off x="12822113" y="6585074"/>
            <a:ext cx="812800" cy="506933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49275" indent="-2857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01725" indent="-6032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54175" indent="-9366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206625" indent="-12541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600" b="1" u="sng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Отделение  информации и связи с общественностью (пресс - служба)</a:t>
            </a:r>
            <a:endParaRPr lang="ru-RU" altLang="ru-RU" sz="600" b="1" u="sng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214" name="Прямоугольник 213"/>
          <p:cNvSpPr/>
          <p:nvPr/>
        </p:nvSpPr>
        <p:spPr>
          <a:xfrm>
            <a:off x="12726863" y="6456784"/>
            <a:ext cx="990600" cy="697433"/>
          </a:xfrm>
          <a:prstGeom prst="rect">
            <a:avLst/>
          </a:prstGeom>
          <a:noFill/>
          <a:ln w="9525">
            <a:solidFill>
              <a:srgbClr val="0033CC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9275" indent="-2857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01725" indent="-6032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54175" indent="-9366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06625" indent="-12541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sz="600">
              <a:solidFill>
                <a:schemeClr val="tx1"/>
              </a:solidFill>
            </a:endParaRPr>
          </a:p>
        </p:txBody>
      </p:sp>
      <p:sp>
        <p:nvSpPr>
          <p:cNvPr id="241" name="Прямоугольник 240"/>
          <p:cNvSpPr>
            <a:spLocks/>
          </p:cNvSpPr>
          <p:nvPr/>
        </p:nvSpPr>
        <p:spPr>
          <a:xfrm>
            <a:off x="11622186" y="6576072"/>
            <a:ext cx="812800" cy="36036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49275" indent="-2857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01725" indent="-6032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54175" indent="-9366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206625" indent="-12541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600" b="1" u="sng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Отдел  охраны труда</a:t>
            </a:r>
          </a:p>
          <a:p>
            <a:pPr algn="ctr" eaLnBrk="1" hangingPunct="1">
              <a:defRPr/>
            </a:pPr>
            <a:r>
              <a:rPr lang="ru-RU" altLang="ru-RU" sz="600" b="1" dirty="0">
                <a:solidFill>
                  <a:srgbClr val="0033CC"/>
                </a:solidFill>
                <a:cs typeface="Times New Roman" panose="02020603050405020304" pitchFamily="18" charset="0"/>
              </a:rPr>
              <a:t>(0-0-1-0-0)</a:t>
            </a:r>
          </a:p>
        </p:txBody>
      </p:sp>
      <p:sp>
        <p:nvSpPr>
          <p:cNvPr id="242" name="Прямоугольник 241"/>
          <p:cNvSpPr/>
          <p:nvPr/>
        </p:nvSpPr>
        <p:spPr>
          <a:xfrm>
            <a:off x="11429131" y="6456784"/>
            <a:ext cx="1064196" cy="1384373"/>
          </a:xfrm>
          <a:prstGeom prst="rect">
            <a:avLst/>
          </a:prstGeom>
          <a:noFill/>
          <a:ln w="9525">
            <a:solidFill>
              <a:srgbClr val="0033CC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9275" indent="-2857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01725" indent="-6032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54175" indent="-9366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06625" indent="-12541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sz="600">
              <a:solidFill>
                <a:schemeClr val="tx1"/>
              </a:solidFill>
            </a:endParaRPr>
          </a:p>
        </p:txBody>
      </p:sp>
      <p:sp>
        <p:nvSpPr>
          <p:cNvPr id="243" name="Прямоугольник 242"/>
          <p:cNvSpPr>
            <a:spLocks/>
          </p:cNvSpPr>
          <p:nvPr/>
        </p:nvSpPr>
        <p:spPr>
          <a:xfrm>
            <a:off x="11623947" y="7038218"/>
            <a:ext cx="812800" cy="588963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54063" indent="-287338">
              <a:spcBef>
                <a:spcPct val="20000"/>
              </a:spcBef>
              <a:buChar char="–"/>
              <a:defRPr sz="3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62050" indent="-22860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30363" indent="-230188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93913" indent="-230188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51113" indent="-2301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008313" indent="-2301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65513" indent="-2301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922713" indent="-2301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600" dirty="0">
                <a:cs typeface="Calibri" panose="020F0502020204030204" pitchFamily="34" charset="0"/>
              </a:rPr>
              <a:t>Отделение ФПС ГПС по работе с личным составом по вопросам техники безопасности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600" b="1" dirty="0">
                <a:solidFill>
                  <a:srgbClr val="0033CC"/>
                </a:solidFill>
                <a:cs typeface="Calibri" panose="020F0502020204030204" pitchFamily="34" charset="0"/>
              </a:rPr>
              <a:t>(0-1-0-2-0)</a:t>
            </a:r>
            <a:endParaRPr lang="ru-RU" altLang="ru-RU" sz="600" b="1" dirty="0">
              <a:solidFill>
                <a:srgbClr val="0033CC"/>
              </a:solidFill>
              <a:cs typeface="Times New Roman" panose="02020603050405020304" pitchFamily="18" charset="0"/>
            </a:endParaRPr>
          </a:p>
        </p:txBody>
      </p:sp>
      <p:sp>
        <p:nvSpPr>
          <p:cNvPr id="244" name="Прямоугольник 243"/>
          <p:cNvSpPr>
            <a:spLocks/>
          </p:cNvSpPr>
          <p:nvPr/>
        </p:nvSpPr>
        <p:spPr>
          <a:xfrm>
            <a:off x="10321578" y="6555209"/>
            <a:ext cx="812800" cy="439737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49275" indent="-2857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01725" indent="-6032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54175" indent="-9366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206625" indent="-12541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600" b="1" u="sng" dirty="0" smtClean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Юридический отдел</a:t>
            </a:r>
            <a:endParaRPr lang="ru-RU" sz="600" b="1" u="sng" dirty="0">
              <a:solidFill>
                <a:schemeClr val="tx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eaLnBrk="1" hangingPunct="1">
              <a:defRPr/>
            </a:pPr>
            <a:r>
              <a:rPr lang="ru-RU" altLang="ru-RU" sz="600" b="1" dirty="0">
                <a:solidFill>
                  <a:srgbClr val="0033CC"/>
                </a:solidFill>
                <a:cs typeface="Times New Roman" panose="02020603050405020304" pitchFamily="18" charset="0"/>
              </a:rPr>
              <a:t>(0-1-0-0-1)</a:t>
            </a:r>
          </a:p>
        </p:txBody>
      </p:sp>
      <p:sp>
        <p:nvSpPr>
          <p:cNvPr id="245" name="Прямоугольник 244"/>
          <p:cNvSpPr/>
          <p:nvPr/>
        </p:nvSpPr>
        <p:spPr>
          <a:xfrm>
            <a:off x="10117063" y="6456784"/>
            <a:ext cx="1087165" cy="1384372"/>
          </a:xfrm>
          <a:prstGeom prst="rect">
            <a:avLst/>
          </a:prstGeom>
          <a:noFill/>
          <a:ln w="9525">
            <a:solidFill>
              <a:srgbClr val="0033CC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9275" indent="-2857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01725" indent="-6032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54175" indent="-9366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06625" indent="-12541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sz="600">
              <a:solidFill>
                <a:schemeClr val="tx1"/>
              </a:solidFill>
            </a:endParaRPr>
          </a:p>
        </p:txBody>
      </p:sp>
      <p:sp>
        <p:nvSpPr>
          <p:cNvPr id="246" name="Прямоугольник 245"/>
          <p:cNvSpPr>
            <a:spLocks/>
          </p:cNvSpPr>
          <p:nvPr/>
        </p:nvSpPr>
        <p:spPr>
          <a:xfrm>
            <a:off x="10321578" y="7143775"/>
            <a:ext cx="812800" cy="446087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54063" indent="-287338">
              <a:spcBef>
                <a:spcPct val="20000"/>
              </a:spcBef>
              <a:buChar char="–"/>
              <a:defRPr sz="3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62050" indent="-22860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30363" indent="-230188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93913" indent="-230188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51113" indent="-2301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008313" indent="-2301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65513" indent="-2301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922713" indent="-2301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600" dirty="0">
                <a:cs typeface="Calibri" panose="020F0502020204030204" pitchFamily="34" charset="0"/>
              </a:rPr>
              <a:t>Отделение ФПС ГПС по </a:t>
            </a:r>
            <a:r>
              <a:rPr lang="ru-RU" altLang="ru-RU" sz="600" dirty="0" smtClean="0">
                <a:cs typeface="Calibri" panose="020F0502020204030204" pitchFamily="34" charset="0"/>
              </a:rPr>
              <a:t>юридическому обеспечению</a:t>
            </a:r>
            <a:endParaRPr lang="ru-RU" altLang="ru-RU" sz="600" dirty="0">
              <a:cs typeface="Calibri" panose="020F050202020403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600" b="1" dirty="0">
                <a:solidFill>
                  <a:srgbClr val="0033CC"/>
                </a:solidFill>
                <a:cs typeface="Calibri" panose="020F0502020204030204" pitchFamily="34" charset="0"/>
              </a:rPr>
              <a:t>(0-1-0-2-0)</a:t>
            </a:r>
            <a:endParaRPr lang="ru-RU" altLang="ru-RU" sz="600" b="1" dirty="0">
              <a:solidFill>
                <a:srgbClr val="0033CC"/>
              </a:solidFill>
              <a:cs typeface="Times New Roman" panose="02020603050405020304" pitchFamily="18" charset="0"/>
            </a:endParaRPr>
          </a:p>
        </p:txBody>
      </p:sp>
      <p:sp>
        <p:nvSpPr>
          <p:cNvPr id="247" name="Прямоугольник 246"/>
          <p:cNvSpPr>
            <a:spLocks/>
          </p:cNvSpPr>
          <p:nvPr/>
        </p:nvSpPr>
        <p:spPr>
          <a:xfrm>
            <a:off x="6125836" y="3470802"/>
            <a:ext cx="812800" cy="354013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54063" indent="-287338">
              <a:spcBef>
                <a:spcPct val="20000"/>
              </a:spcBef>
              <a:buChar char="–"/>
              <a:defRPr sz="3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62050" indent="-22860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30363" indent="-230188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93913" indent="-230188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51113" indent="-2301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008313" indent="-2301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65513" indent="-2301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922713" indent="-2301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600" dirty="0">
                <a:cs typeface="Calibri" panose="020F0502020204030204" pitchFamily="34" charset="0"/>
              </a:rPr>
              <a:t>Отделение ФПС ГПС по обеспечению связи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600" b="1" dirty="0">
                <a:solidFill>
                  <a:srgbClr val="0033CC"/>
                </a:solidFill>
                <a:cs typeface="Calibri" panose="020F0502020204030204" pitchFamily="34" charset="0"/>
              </a:rPr>
              <a:t>(0-4-0-4-0)</a:t>
            </a:r>
            <a:endParaRPr lang="ru-RU" altLang="ru-RU" sz="600" b="1" dirty="0">
              <a:solidFill>
                <a:srgbClr val="0033CC"/>
              </a:solidFill>
              <a:cs typeface="Times New Roman" panose="02020603050405020304" pitchFamily="18" charset="0"/>
            </a:endParaRPr>
          </a:p>
        </p:txBody>
      </p:sp>
      <p:sp>
        <p:nvSpPr>
          <p:cNvPr id="152" name="Прямоугольник 151"/>
          <p:cNvSpPr>
            <a:spLocks/>
          </p:cNvSpPr>
          <p:nvPr/>
        </p:nvSpPr>
        <p:spPr>
          <a:xfrm>
            <a:off x="1821250" y="2768105"/>
            <a:ext cx="820738" cy="80486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 eaLnBrk="1" hangingPunct="1">
              <a:defRPr/>
            </a:pPr>
            <a:endParaRPr lang="ru-RU" altLang="ru-RU" sz="600" b="1" dirty="0">
              <a:solidFill>
                <a:schemeClr val="tx1"/>
              </a:solidFill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ru-RU" altLang="ru-RU" sz="600" b="1" u="sng" dirty="0">
                <a:solidFill>
                  <a:schemeClr val="tx1"/>
                </a:solidFill>
                <a:cs typeface="Times New Roman" pitchFamily="18" charset="0"/>
              </a:rPr>
              <a:t>Управление</a:t>
            </a:r>
          </a:p>
          <a:p>
            <a:pPr algn="ctr" eaLnBrk="1" hangingPunct="1">
              <a:defRPr/>
            </a:pPr>
            <a:r>
              <a:rPr lang="ru-RU" altLang="ru-RU" sz="600" b="1" u="sng" dirty="0">
                <a:solidFill>
                  <a:schemeClr val="tx1"/>
                </a:solidFill>
                <a:cs typeface="Times New Roman" pitchFamily="18" charset="0"/>
              </a:rPr>
              <a:t>организации пожаротушения и проведения аварийно-спасательных работ</a:t>
            </a:r>
          </a:p>
          <a:p>
            <a:pPr algn="ctr" eaLnBrk="1" hangingPunct="1">
              <a:defRPr/>
            </a:pPr>
            <a:r>
              <a:rPr lang="ru-RU" altLang="ru-RU" sz="600" b="1" dirty="0">
                <a:solidFill>
                  <a:srgbClr val="0033CC"/>
                </a:solidFill>
                <a:cs typeface="Times New Roman" pitchFamily="18" charset="0"/>
              </a:rPr>
              <a:t>(0-1-0-0-0)</a:t>
            </a:r>
          </a:p>
          <a:p>
            <a:pPr algn="ctr" eaLnBrk="1" hangingPunct="1">
              <a:defRPr/>
            </a:pPr>
            <a:endParaRPr lang="ru-RU" altLang="ru-RU" sz="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154" name="Прямоугольник 153"/>
          <p:cNvSpPr/>
          <p:nvPr/>
        </p:nvSpPr>
        <p:spPr>
          <a:xfrm>
            <a:off x="1656150" y="2664917"/>
            <a:ext cx="1104900" cy="3620713"/>
          </a:xfrm>
          <a:prstGeom prst="rect">
            <a:avLst/>
          </a:prstGeom>
          <a:noFill/>
          <a:ln w="9525">
            <a:solidFill>
              <a:srgbClr val="0033CC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endParaRPr lang="ru-RU" sz="600" dirty="0">
              <a:solidFill>
                <a:schemeClr val="tx1"/>
              </a:solidFill>
            </a:endParaRPr>
          </a:p>
        </p:txBody>
      </p:sp>
      <p:sp>
        <p:nvSpPr>
          <p:cNvPr id="159" name="Прямоугольник 158"/>
          <p:cNvSpPr>
            <a:spLocks/>
          </p:cNvSpPr>
          <p:nvPr/>
        </p:nvSpPr>
        <p:spPr>
          <a:xfrm>
            <a:off x="3318661" y="2744840"/>
            <a:ext cx="820737" cy="67786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 eaLnBrk="1" hangingPunct="1">
              <a:defRPr/>
            </a:pPr>
            <a:endParaRPr lang="ru-RU" altLang="ru-RU" sz="600" b="1" dirty="0">
              <a:solidFill>
                <a:schemeClr val="tx1"/>
              </a:solidFill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ru-RU" altLang="ru-RU" sz="600" b="1" u="sng" dirty="0">
                <a:solidFill>
                  <a:schemeClr val="tx1"/>
                </a:solidFill>
                <a:cs typeface="Times New Roman" pitchFamily="18" charset="0"/>
              </a:rPr>
              <a:t>Управление надзорной деятельности и профилактической работы</a:t>
            </a:r>
          </a:p>
          <a:p>
            <a:pPr algn="ctr" eaLnBrk="1" hangingPunct="1">
              <a:defRPr/>
            </a:pPr>
            <a:r>
              <a:rPr lang="ru-RU" altLang="ru-RU" sz="600" b="1" dirty="0">
                <a:solidFill>
                  <a:srgbClr val="0033CC"/>
                </a:solidFill>
                <a:cs typeface="Times New Roman" pitchFamily="18" charset="0"/>
              </a:rPr>
              <a:t>(0-2-0-0-0)</a:t>
            </a:r>
          </a:p>
          <a:p>
            <a:pPr algn="ctr" eaLnBrk="1" hangingPunct="1">
              <a:defRPr/>
            </a:pPr>
            <a:endParaRPr lang="ru-RU" altLang="ru-RU" sz="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160" name="Прямоугольник 159"/>
          <p:cNvSpPr>
            <a:spLocks/>
          </p:cNvSpPr>
          <p:nvPr/>
        </p:nvSpPr>
        <p:spPr>
          <a:xfrm>
            <a:off x="3325011" y="3551116"/>
            <a:ext cx="814387" cy="50405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ru-RU" sz="600" dirty="0">
                <a:solidFill>
                  <a:schemeClr val="tx1"/>
                </a:solidFill>
              </a:rPr>
              <a:t>Отдел организации надзорных и профилактических мероприятий</a:t>
            </a:r>
          </a:p>
          <a:p>
            <a:pPr algn="ctr">
              <a:defRPr/>
            </a:pPr>
            <a:r>
              <a:rPr lang="ru-RU" sz="600" b="1" dirty="0">
                <a:solidFill>
                  <a:srgbClr val="0033CC"/>
                </a:solidFill>
              </a:rPr>
              <a:t>(0-4-1-0-0)</a:t>
            </a:r>
          </a:p>
        </p:txBody>
      </p:sp>
      <p:sp>
        <p:nvSpPr>
          <p:cNvPr id="161" name="Прямоугольник 160"/>
          <p:cNvSpPr/>
          <p:nvPr/>
        </p:nvSpPr>
        <p:spPr>
          <a:xfrm>
            <a:off x="3093236" y="2667051"/>
            <a:ext cx="1128712" cy="6688605"/>
          </a:xfrm>
          <a:prstGeom prst="rect">
            <a:avLst/>
          </a:prstGeom>
          <a:noFill/>
          <a:ln w="9525">
            <a:solidFill>
              <a:srgbClr val="0033CC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endParaRPr lang="ru-RU" sz="600">
              <a:solidFill>
                <a:schemeClr val="tx1"/>
              </a:solidFill>
            </a:endParaRPr>
          </a:p>
        </p:txBody>
      </p:sp>
      <p:cxnSp>
        <p:nvCxnSpPr>
          <p:cNvPr id="162" name="Прямая соединительная линия 161"/>
          <p:cNvCxnSpPr/>
          <p:nvPr/>
        </p:nvCxnSpPr>
        <p:spPr>
          <a:xfrm>
            <a:off x="1705363" y="3033217"/>
            <a:ext cx="12700" cy="234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Прямая соединительная линия 185"/>
          <p:cNvCxnSpPr/>
          <p:nvPr/>
        </p:nvCxnSpPr>
        <p:spPr>
          <a:xfrm flipH="1">
            <a:off x="1714888" y="4012705"/>
            <a:ext cx="109537" cy="0"/>
          </a:xfrm>
          <a:prstGeom prst="line">
            <a:avLst/>
          </a:prstGeom>
          <a:ln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Прямая соединительная линия 194"/>
          <p:cNvCxnSpPr/>
          <p:nvPr/>
        </p:nvCxnSpPr>
        <p:spPr>
          <a:xfrm flipH="1">
            <a:off x="1705363" y="4703267"/>
            <a:ext cx="109537" cy="0"/>
          </a:xfrm>
          <a:prstGeom prst="line">
            <a:avLst/>
          </a:prstGeom>
          <a:ln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Прямая соединительная линия 195"/>
          <p:cNvCxnSpPr/>
          <p:nvPr/>
        </p:nvCxnSpPr>
        <p:spPr>
          <a:xfrm flipH="1">
            <a:off x="1706950" y="5377756"/>
            <a:ext cx="109538" cy="0"/>
          </a:xfrm>
          <a:prstGeom prst="line">
            <a:avLst/>
          </a:prstGeom>
          <a:ln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Прямая соединительная линия 196"/>
          <p:cNvCxnSpPr/>
          <p:nvPr/>
        </p:nvCxnSpPr>
        <p:spPr>
          <a:xfrm flipH="1">
            <a:off x="1705363" y="3044330"/>
            <a:ext cx="10318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Прямая соединительная линия 197"/>
          <p:cNvCxnSpPr/>
          <p:nvPr/>
        </p:nvCxnSpPr>
        <p:spPr>
          <a:xfrm>
            <a:off x="3205948" y="2995665"/>
            <a:ext cx="0" cy="586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1" name="Прямая соединительная линия 200"/>
          <p:cNvCxnSpPr/>
          <p:nvPr/>
        </p:nvCxnSpPr>
        <p:spPr>
          <a:xfrm flipH="1">
            <a:off x="3205948" y="3006777"/>
            <a:ext cx="10318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2" name="Прямая соединительная линия 201"/>
          <p:cNvCxnSpPr/>
          <p:nvPr/>
        </p:nvCxnSpPr>
        <p:spPr>
          <a:xfrm flipH="1">
            <a:off x="3217061" y="8879708"/>
            <a:ext cx="107950" cy="0"/>
          </a:xfrm>
          <a:prstGeom prst="line">
            <a:avLst/>
          </a:prstGeom>
          <a:ln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0" name="Прямоугольник 219"/>
          <p:cNvSpPr>
            <a:spLocks/>
          </p:cNvSpPr>
          <p:nvPr/>
        </p:nvSpPr>
        <p:spPr>
          <a:xfrm>
            <a:off x="3325011" y="4225357"/>
            <a:ext cx="814387" cy="837927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 eaLnBrk="1" hangingPunct="1">
              <a:defRPr/>
            </a:pPr>
            <a:r>
              <a:rPr lang="ru-RU" altLang="ru-RU" sz="600" dirty="0">
                <a:solidFill>
                  <a:schemeClr val="tx1"/>
                </a:solidFill>
                <a:cs typeface="Calibri" panose="020F0502020204030204" pitchFamily="34" charset="0"/>
              </a:rPr>
              <a:t>Отдел надзорных мероприятий в области гражданской обороны, защиты населения и территорий от чрезвычайных ситуаций</a:t>
            </a:r>
          </a:p>
          <a:p>
            <a:pPr algn="ctr" eaLnBrk="1" hangingPunct="1">
              <a:defRPr/>
            </a:pPr>
            <a:r>
              <a:rPr lang="ru-RU" altLang="ru-RU" sz="600" b="1" dirty="0">
                <a:solidFill>
                  <a:srgbClr val="0033CC"/>
                </a:solidFill>
                <a:cs typeface="Calibri" panose="020F0502020204030204" pitchFamily="34" charset="0"/>
              </a:rPr>
              <a:t>(0-2-3-0-0)</a:t>
            </a:r>
            <a:endParaRPr lang="ru-RU" altLang="ru-RU" sz="600" b="1" dirty="0">
              <a:solidFill>
                <a:srgbClr val="0033CC"/>
              </a:solidFill>
              <a:cs typeface="Times New Roman" panose="02020603050405020304" pitchFamily="18" charset="0"/>
            </a:endParaRPr>
          </a:p>
        </p:txBody>
      </p:sp>
      <p:sp>
        <p:nvSpPr>
          <p:cNvPr id="222" name="Прямоугольник 221"/>
          <p:cNvSpPr>
            <a:spLocks/>
          </p:cNvSpPr>
          <p:nvPr/>
        </p:nvSpPr>
        <p:spPr>
          <a:xfrm>
            <a:off x="3318661" y="5180586"/>
            <a:ext cx="814387" cy="38675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ru-RU" sz="600" dirty="0">
                <a:solidFill>
                  <a:schemeClr val="tx1"/>
                </a:solidFill>
              </a:rPr>
              <a:t>Отдел административной практики и дознания</a:t>
            </a:r>
          </a:p>
          <a:p>
            <a:pPr algn="ctr">
              <a:defRPr/>
            </a:pPr>
            <a:r>
              <a:rPr lang="ru-RU" sz="600" b="1" dirty="0">
                <a:solidFill>
                  <a:srgbClr val="0033CC"/>
                </a:solidFill>
              </a:rPr>
              <a:t>(0-4-1-0-0)</a:t>
            </a:r>
          </a:p>
        </p:txBody>
      </p:sp>
      <p:sp>
        <p:nvSpPr>
          <p:cNvPr id="223" name="Прямоугольник 222"/>
          <p:cNvSpPr>
            <a:spLocks/>
          </p:cNvSpPr>
          <p:nvPr/>
        </p:nvSpPr>
        <p:spPr>
          <a:xfrm>
            <a:off x="3325011" y="6259138"/>
            <a:ext cx="814387" cy="105920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 eaLnBrk="1" hangingPunct="1">
              <a:defRPr/>
            </a:pPr>
            <a:r>
              <a:rPr lang="ru-RU" altLang="ru-RU" sz="600" dirty="0">
                <a:solidFill>
                  <a:schemeClr val="tx1"/>
                </a:solidFill>
                <a:cs typeface="Times New Roman" pitchFamily="18" charset="0"/>
              </a:rPr>
              <a:t>Отделение лицензионного контроля, организации контроля за оборотом пожарно-технической продукции и представления государственных услуг </a:t>
            </a:r>
          </a:p>
          <a:p>
            <a:pPr algn="ctr" eaLnBrk="1" hangingPunct="1">
              <a:defRPr/>
            </a:pPr>
            <a:r>
              <a:rPr lang="ru-RU" altLang="ru-RU" sz="600" b="1" dirty="0">
                <a:solidFill>
                  <a:srgbClr val="0033CC"/>
                </a:solidFill>
                <a:cs typeface="Times New Roman" pitchFamily="18" charset="0"/>
              </a:rPr>
              <a:t>(0-1-2-0-0)</a:t>
            </a:r>
          </a:p>
        </p:txBody>
      </p:sp>
      <p:sp>
        <p:nvSpPr>
          <p:cNvPr id="231" name="Прямоугольник 230"/>
          <p:cNvSpPr>
            <a:spLocks/>
          </p:cNvSpPr>
          <p:nvPr/>
        </p:nvSpPr>
        <p:spPr>
          <a:xfrm>
            <a:off x="3330369" y="8468055"/>
            <a:ext cx="814387" cy="7747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ru-RU" altLang="ru-RU" sz="600" dirty="0">
                <a:solidFill>
                  <a:schemeClr val="tx1"/>
                </a:solidFill>
                <a:cs typeface="Calibri" panose="020F0502020204030204" pitchFamily="34" charset="0"/>
              </a:rPr>
              <a:t>Территориальные отделы (отделения) надзорной деятельности и профилактической работы</a:t>
            </a:r>
          </a:p>
          <a:p>
            <a:pPr algn="ctr">
              <a:defRPr/>
            </a:pPr>
            <a:r>
              <a:rPr lang="ru-RU" altLang="ru-RU" sz="600" b="1" dirty="0">
                <a:solidFill>
                  <a:srgbClr val="0033CC"/>
                </a:solidFill>
                <a:cs typeface="Calibri" panose="020F0502020204030204" pitchFamily="34" charset="0"/>
              </a:rPr>
              <a:t>(</a:t>
            </a:r>
            <a:r>
              <a:rPr lang="ru-RU" altLang="ru-RU" sz="600" b="1" dirty="0" smtClean="0">
                <a:solidFill>
                  <a:srgbClr val="0033CC"/>
                </a:solidFill>
                <a:cs typeface="Calibri" panose="020F0502020204030204" pitchFamily="34" charset="0"/>
              </a:rPr>
              <a:t>0-94-2-0-0</a:t>
            </a:r>
            <a:r>
              <a:rPr lang="ru-RU" altLang="ru-RU" sz="600" b="1" dirty="0">
                <a:solidFill>
                  <a:srgbClr val="0033CC"/>
                </a:solidFill>
                <a:cs typeface="Calibri" panose="020F0502020204030204" pitchFamily="34" charset="0"/>
              </a:rPr>
              <a:t>)</a:t>
            </a:r>
            <a:endParaRPr lang="ru-RU" altLang="ru-RU" sz="600" b="1" dirty="0">
              <a:solidFill>
                <a:srgbClr val="0033CC"/>
              </a:solidFill>
            </a:endParaRPr>
          </a:p>
        </p:txBody>
      </p:sp>
      <p:sp>
        <p:nvSpPr>
          <p:cNvPr id="232" name="Прямоугольник 231"/>
          <p:cNvSpPr>
            <a:spLocks/>
          </p:cNvSpPr>
          <p:nvPr/>
        </p:nvSpPr>
        <p:spPr>
          <a:xfrm>
            <a:off x="3325011" y="5711356"/>
            <a:ext cx="814387" cy="43204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ru-RU" sz="600" dirty="0">
                <a:solidFill>
                  <a:schemeClr val="tx1"/>
                </a:solidFill>
              </a:rPr>
              <a:t>Отдел нормативно-технический</a:t>
            </a:r>
          </a:p>
          <a:p>
            <a:pPr algn="ctr">
              <a:defRPr/>
            </a:pPr>
            <a:r>
              <a:rPr lang="ru-RU" sz="600" b="1" dirty="0">
                <a:solidFill>
                  <a:srgbClr val="0033CC"/>
                </a:solidFill>
              </a:rPr>
              <a:t>(0-4-0-0-0)</a:t>
            </a:r>
          </a:p>
        </p:txBody>
      </p:sp>
      <p:cxnSp>
        <p:nvCxnSpPr>
          <p:cNvPr id="249" name="Прямая соединительная линия 248"/>
          <p:cNvCxnSpPr/>
          <p:nvPr/>
        </p:nvCxnSpPr>
        <p:spPr>
          <a:xfrm flipH="1">
            <a:off x="3217061" y="6816824"/>
            <a:ext cx="107950" cy="0"/>
          </a:xfrm>
          <a:prstGeom prst="line">
            <a:avLst/>
          </a:prstGeom>
          <a:ln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0" name="Прямая соединительная линия 249"/>
          <p:cNvCxnSpPr/>
          <p:nvPr/>
        </p:nvCxnSpPr>
        <p:spPr>
          <a:xfrm flipH="1">
            <a:off x="3217061" y="5905031"/>
            <a:ext cx="107950" cy="0"/>
          </a:xfrm>
          <a:prstGeom prst="line">
            <a:avLst/>
          </a:prstGeom>
          <a:ln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1" name="Прямая соединительная линия 250"/>
          <p:cNvCxnSpPr/>
          <p:nvPr/>
        </p:nvCxnSpPr>
        <p:spPr>
          <a:xfrm flipH="1">
            <a:off x="3205948" y="5356798"/>
            <a:ext cx="107950" cy="0"/>
          </a:xfrm>
          <a:prstGeom prst="line">
            <a:avLst/>
          </a:prstGeom>
          <a:ln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2" name="Прямая соединительная линия 251"/>
          <p:cNvCxnSpPr/>
          <p:nvPr/>
        </p:nvCxnSpPr>
        <p:spPr>
          <a:xfrm flipH="1">
            <a:off x="3217061" y="4592070"/>
            <a:ext cx="107950" cy="0"/>
          </a:xfrm>
          <a:prstGeom prst="line">
            <a:avLst/>
          </a:prstGeom>
          <a:ln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3" name="Прямая соединительная линия 252"/>
          <p:cNvCxnSpPr/>
          <p:nvPr/>
        </p:nvCxnSpPr>
        <p:spPr>
          <a:xfrm flipH="1">
            <a:off x="3217061" y="3865441"/>
            <a:ext cx="107950" cy="0"/>
          </a:xfrm>
          <a:prstGeom prst="line">
            <a:avLst/>
          </a:prstGeom>
          <a:ln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8" name="Прямоугольник 257"/>
          <p:cNvSpPr/>
          <p:nvPr/>
        </p:nvSpPr>
        <p:spPr>
          <a:xfrm>
            <a:off x="4539778" y="6293067"/>
            <a:ext cx="1080120" cy="766762"/>
          </a:xfrm>
          <a:prstGeom prst="rect">
            <a:avLst/>
          </a:prstGeom>
          <a:noFill/>
          <a:ln w="9525">
            <a:solidFill>
              <a:srgbClr val="0033CC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endParaRPr lang="ru-RU" sz="600">
              <a:solidFill>
                <a:schemeClr val="tx1"/>
              </a:solidFill>
            </a:endParaRPr>
          </a:p>
        </p:txBody>
      </p:sp>
      <p:sp>
        <p:nvSpPr>
          <p:cNvPr id="259" name="Прямоугольник 258"/>
          <p:cNvSpPr>
            <a:spLocks/>
          </p:cNvSpPr>
          <p:nvPr/>
        </p:nvSpPr>
        <p:spPr>
          <a:xfrm>
            <a:off x="4659907" y="6433630"/>
            <a:ext cx="812800" cy="50165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 eaLnBrk="1" hangingPunct="1">
              <a:defRPr/>
            </a:pPr>
            <a:r>
              <a:rPr lang="ru-RU" sz="600" b="1" u="sng" dirty="0">
                <a:solidFill>
                  <a:schemeClr val="tx1"/>
                </a:solidFill>
              </a:rPr>
              <a:t>Центр управления в кризисных ситуациях</a:t>
            </a:r>
            <a:endParaRPr lang="ru-RU" altLang="ru-RU" sz="600" b="1" u="sng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268" name="Прямоугольник 267"/>
          <p:cNvSpPr>
            <a:spLocks/>
          </p:cNvSpPr>
          <p:nvPr/>
        </p:nvSpPr>
        <p:spPr>
          <a:xfrm>
            <a:off x="4758757" y="2755212"/>
            <a:ext cx="812800" cy="82391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49275" indent="-2857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01725" indent="-6032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54175" indent="-9366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206625" indent="-12541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sz="600" b="1" u="sng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Отдел оперативного планирования </a:t>
            </a:r>
            <a:endParaRPr lang="ru-RU" altLang="ru-RU" sz="600" dirty="0">
              <a:solidFill>
                <a:schemeClr val="tx1"/>
              </a:solidFill>
              <a:cs typeface="Times New Roman" panose="02020603050405020304" pitchFamily="18" charset="0"/>
            </a:endParaRPr>
          </a:p>
        </p:txBody>
      </p:sp>
      <p:sp>
        <p:nvSpPr>
          <p:cNvPr id="269" name="Прямоугольник 268"/>
          <p:cNvSpPr/>
          <p:nvPr/>
        </p:nvSpPr>
        <p:spPr>
          <a:xfrm>
            <a:off x="4574803" y="2655857"/>
            <a:ext cx="1077764" cy="1050566"/>
          </a:xfrm>
          <a:prstGeom prst="rect">
            <a:avLst/>
          </a:prstGeom>
          <a:noFill/>
          <a:ln w="9525">
            <a:solidFill>
              <a:srgbClr val="0033CC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9275" indent="-2857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01725" indent="-6032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54175" indent="-9366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06625" indent="-12541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sz="600">
              <a:solidFill>
                <a:schemeClr val="tx1"/>
              </a:solidFill>
            </a:endParaRPr>
          </a:p>
        </p:txBody>
      </p:sp>
      <p:sp>
        <p:nvSpPr>
          <p:cNvPr id="271" name="Прямоугольник 270"/>
          <p:cNvSpPr>
            <a:spLocks/>
          </p:cNvSpPr>
          <p:nvPr/>
        </p:nvSpPr>
        <p:spPr>
          <a:xfrm>
            <a:off x="3330369" y="7511556"/>
            <a:ext cx="814387" cy="77469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49275" indent="-2857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01725" indent="-6032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54175" indent="-9366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206625" indent="-12541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altLang="ru-RU" sz="600" dirty="0">
                <a:solidFill>
                  <a:schemeClr val="tx1"/>
                </a:solidFill>
                <a:cs typeface="Times New Roman" pitchFamily="18" charset="0"/>
              </a:rPr>
              <a:t>Отдел  организационно-аналитического обеспечения, государственной статистики и учета пожаров</a:t>
            </a:r>
          </a:p>
          <a:p>
            <a:pPr algn="ctr" eaLnBrk="1" hangingPunct="1">
              <a:defRPr/>
            </a:pPr>
            <a:r>
              <a:rPr lang="ru-RU" altLang="ru-RU" sz="600" b="1" dirty="0">
                <a:solidFill>
                  <a:srgbClr val="0033CC"/>
                </a:solidFill>
                <a:cs typeface="Times New Roman" pitchFamily="18" charset="0"/>
              </a:rPr>
              <a:t>(0-2-2-0-0)</a:t>
            </a:r>
          </a:p>
        </p:txBody>
      </p:sp>
      <p:cxnSp>
        <p:nvCxnSpPr>
          <p:cNvPr id="272" name="Прямая соединительная линия 271"/>
          <p:cNvCxnSpPr/>
          <p:nvPr/>
        </p:nvCxnSpPr>
        <p:spPr>
          <a:xfrm flipH="1">
            <a:off x="3217061" y="7896944"/>
            <a:ext cx="107950" cy="0"/>
          </a:xfrm>
          <a:prstGeom prst="line">
            <a:avLst/>
          </a:prstGeom>
          <a:ln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5" name="Прямоугольник 274"/>
          <p:cNvSpPr/>
          <p:nvPr/>
        </p:nvSpPr>
        <p:spPr>
          <a:xfrm>
            <a:off x="8870627" y="2640361"/>
            <a:ext cx="1085850" cy="6192687"/>
          </a:xfrm>
          <a:prstGeom prst="rect">
            <a:avLst/>
          </a:prstGeom>
          <a:noFill/>
          <a:ln w="9525">
            <a:solidFill>
              <a:srgbClr val="0033CC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endParaRPr lang="ru-RU" sz="500">
              <a:solidFill>
                <a:schemeClr val="tx1"/>
              </a:solidFill>
            </a:endParaRPr>
          </a:p>
        </p:txBody>
      </p:sp>
      <p:sp>
        <p:nvSpPr>
          <p:cNvPr id="276" name="Прямоугольник 275"/>
          <p:cNvSpPr>
            <a:spLocks/>
          </p:cNvSpPr>
          <p:nvPr/>
        </p:nvSpPr>
        <p:spPr>
          <a:xfrm>
            <a:off x="9077133" y="2760512"/>
            <a:ext cx="812800" cy="49705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 eaLnBrk="1" hangingPunct="1">
              <a:defRPr/>
            </a:pPr>
            <a:r>
              <a:rPr lang="ru-RU" sz="600" b="1" u="sng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Отдел материально-технического обеспечения</a:t>
            </a:r>
          </a:p>
          <a:p>
            <a:pPr algn="ctr" eaLnBrk="1" hangingPunct="1">
              <a:defRPr/>
            </a:pPr>
            <a:r>
              <a:rPr lang="ru-RU" altLang="ru-RU" sz="600" b="1" dirty="0">
                <a:solidFill>
                  <a:srgbClr val="0033CC"/>
                </a:solidFill>
                <a:cs typeface="Times New Roman" panose="02020603050405020304" pitchFamily="18" charset="0"/>
              </a:rPr>
              <a:t>(0-0-2-0-0)</a:t>
            </a:r>
          </a:p>
        </p:txBody>
      </p:sp>
      <p:sp>
        <p:nvSpPr>
          <p:cNvPr id="277" name="Прямоугольник 276"/>
          <p:cNvSpPr>
            <a:spLocks/>
          </p:cNvSpPr>
          <p:nvPr/>
        </p:nvSpPr>
        <p:spPr>
          <a:xfrm>
            <a:off x="9073827" y="3340517"/>
            <a:ext cx="814387" cy="488881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>
            <a:lvl1pPr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600" dirty="0">
                <a:cs typeface="Calibri" panose="020F0502020204030204" pitchFamily="34" charset="0"/>
              </a:rPr>
              <a:t>Отделение тылового и технического обеспечения</a:t>
            </a:r>
          </a:p>
          <a:p>
            <a:pPr algn="ctr" eaLnBrk="1" hangingPunct="1">
              <a:defRPr/>
            </a:pPr>
            <a:r>
              <a:rPr lang="ru-RU" altLang="ru-RU" sz="600" b="1" dirty="0">
                <a:solidFill>
                  <a:srgbClr val="0033CC"/>
                </a:solidFill>
                <a:cs typeface="Calibri" panose="020F0502020204030204" pitchFamily="34" charset="0"/>
              </a:rPr>
              <a:t>(0-2-1-0-0)</a:t>
            </a:r>
            <a:endParaRPr lang="ru-RU" altLang="ru-RU" sz="600" b="1" dirty="0">
              <a:solidFill>
                <a:srgbClr val="0033CC"/>
              </a:solidFill>
              <a:cs typeface="Times New Roman" panose="02020603050405020304" pitchFamily="18" charset="0"/>
            </a:endParaRPr>
          </a:p>
        </p:txBody>
      </p:sp>
      <p:sp>
        <p:nvSpPr>
          <p:cNvPr id="278" name="Прямоугольник 277"/>
          <p:cNvSpPr>
            <a:spLocks/>
          </p:cNvSpPr>
          <p:nvPr/>
        </p:nvSpPr>
        <p:spPr>
          <a:xfrm>
            <a:off x="9056463" y="6114434"/>
            <a:ext cx="814387" cy="604329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>
            <a:lvl1pPr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600" dirty="0">
                <a:cs typeface="Calibri" panose="020F0502020204030204" pitchFamily="34" charset="0"/>
              </a:rPr>
              <a:t>Отделение ФПС ГПС по тыловому и техническому обеспечению</a:t>
            </a:r>
          </a:p>
          <a:p>
            <a:pPr algn="ctr" eaLnBrk="1" hangingPunct="1">
              <a:defRPr/>
            </a:pPr>
            <a:r>
              <a:rPr lang="ru-RU" altLang="ru-RU" sz="600" b="1" dirty="0">
                <a:solidFill>
                  <a:srgbClr val="0033CC"/>
                </a:solidFill>
                <a:cs typeface="Calibri" panose="020F0502020204030204" pitchFamily="34" charset="0"/>
              </a:rPr>
              <a:t>(0-3-0-4-0)</a:t>
            </a:r>
            <a:endParaRPr lang="ru-RU" altLang="ru-RU" sz="600" b="1" dirty="0">
              <a:solidFill>
                <a:srgbClr val="0033CC"/>
              </a:solidFill>
              <a:cs typeface="Times New Roman" panose="02020603050405020304" pitchFamily="18" charset="0"/>
            </a:endParaRPr>
          </a:p>
        </p:txBody>
      </p:sp>
      <p:cxnSp>
        <p:nvCxnSpPr>
          <p:cNvPr id="280" name="Прямая соединительная линия 279"/>
          <p:cNvCxnSpPr/>
          <p:nvPr/>
        </p:nvCxnSpPr>
        <p:spPr>
          <a:xfrm flipH="1">
            <a:off x="8943652" y="3018185"/>
            <a:ext cx="26987" cy="547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1" name="Прямая соединительная линия 280"/>
          <p:cNvCxnSpPr/>
          <p:nvPr/>
        </p:nvCxnSpPr>
        <p:spPr>
          <a:xfrm flipH="1">
            <a:off x="8970639" y="3650010"/>
            <a:ext cx="107950" cy="0"/>
          </a:xfrm>
          <a:prstGeom prst="line">
            <a:avLst/>
          </a:prstGeom>
          <a:ln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3" name="Прямая соединительная линия 282"/>
          <p:cNvCxnSpPr/>
          <p:nvPr/>
        </p:nvCxnSpPr>
        <p:spPr>
          <a:xfrm flipH="1">
            <a:off x="8962702" y="4221833"/>
            <a:ext cx="107950" cy="0"/>
          </a:xfrm>
          <a:prstGeom prst="line">
            <a:avLst/>
          </a:prstGeom>
          <a:ln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4" name="Прямая соединительная линия 283"/>
          <p:cNvCxnSpPr/>
          <p:nvPr/>
        </p:nvCxnSpPr>
        <p:spPr>
          <a:xfrm flipH="1">
            <a:off x="8957736" y="6433969"/>
            <a:ext cx="107950" cy="0"/>
          </a:xfrm>
          <a:prstGeom prst="line">
            <a:avLst/>
          </a:prstGeom>
          <a:ln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7" name="Прямая соединительная линия 286"/>
          <p:cNvCxnSpPr/>
          <p:nvPr/>
        </p:nvCxnSpPr>
        <p:spPr>
          <a:xfrm flipH="1">
            <a:off x="8957939" y="3011835"/>
            <a:ext cx="10318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9" name="Прямоугольник 288"/>
          <p:cNvSpPr>
            <a:spLocks/>
          </p:cNvSpPr>
          <p:nvPr/>
        </p:nvSpPr>
        <p:spPr>
          <a:xfrm>
            <a:off x="9067477" y="3932089"/>
            <a:ext cx="814387" cy="76194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>
            <a:lvl1pPr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600" dirty="0">
                <a:cs typeface="Calibri" panose="020F0502020204030204" pitchFamily="34" charset="0"/>
              </a:rPr>
              <a:t>Отделение эксплуатации, ремонта зданий, сооружений и развития инфраструктуры</a:t>
            </a:r>
          </a:p>
          <a:p>
            <a:pPr algn="ctr" eaLnBrk="1" hangingPunct="1">
              <a:defRPr/>
            </a:pPr>
            <a:r>
              <a:rPr lang="ru-RU" altLang="ru-RU" sz="600" b="1" dirty="0">
                <a:solidFill>
                  <a:srgbClr val="0033CC"/>
                </a:solidFill>
                <a:cs typeface="Calibri" panose="020F0502020204030204" pitchFamily="34" charset="0"/>
              </a:rPr>
              <a:t>(0-2-0-2-0)</a:t>
            </a:r>
            <a:endParaRPr lang="ru-RU" altLang="ru-RU" sz="600" b="1" dirty="0">
              <a:solidFill>
                <a:srgbClr val="0033CC"/>
              </a:solidFill>
              <a:cs typeface="Times New Roman" panose="02020603050405020304" pitchFamily="18" charset="0"/>
            </a:endParaRPr>
          </a:p>
        </p:txBody>
      </p:sp>
      <p:sp>
        <p:nvSpPr>
          <p:cNvPr id="293" name="Прямоугольник 292"/>
          <p:cNvSpPr>
            <a:spLocks/>
          </p:cNvSpPr>
          <p:nvPr/>
        </p:nvSpPr>
        <p:spPr>
          <a:xfrm>
            <a:off x="9050703" y="7436587"/>
            <a:ext cx="820738" cy="76194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>
            <a:lvl1pPr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600" dirty="0">
                <a:cs typeface="Calibri" panose="020F0502020204030204" pitchFamily="34" charset="0"/>
              </a:rPr>
              <a:t>Отделение эксплуатационной службы и административно-хозяйственного обеспечения</a:t>
            </a:r>
          </a:p>
          <a:p>
            <a:pPr algn="ctr" eaLnBrk="1" hangingPunct="1">
              <a:defRPr/>
            </a:pPr>
            <a:r>
              <a:rPr lang="ru-RU" altLang="ru-RU" sz="600" b="1" dirty="0">
                <a:solidFill>
                  <a:srgbClr val="0033CC"/>
                </a:solidFill>
                <a:cs typeface="Calibri" panose="020F0502020204030204" pitchFamily="34" charset="0"/>
              </a:rPr>
              <a:t>(0-0-0-0-28)</a:t>
            </a:r>
            <a:endParaRPr lang="ru-RU" altLang="ru-RU" sz="600" b="1" dirty="0">
              <a:solidFill>
                <a:srgbClr val="0033CC"/>
              </a:solidFill>
              <a:cs typeface="Times New Roman" panose="02020603050405020304" pitchFamily="18" charset="0"/>
            </a:endParaRPr>
          </a:p>
        </p:txBody>
      </p:sp>
      <p:sp>
        <p:nvSpPr>
          <p:cNvPr id="294" name="Прямоугольник 293"/>
          <p:cNvSpPr>
            <a:spLocks/>
          </p:cNvSpPr>
          <p:nvPr/>
        </p:nvSpPr>
        <p:spPr>
          <a:xfrm>
            <a:off x="9053953" y="8308032"/>
            <a:ext cx="820737" cy="38100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>
            <a:lvl1pPr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defRPr/>
            </a:pPr>
            <a:r>
              <a:rPr lang="ru-RU" altLang="ru-RU" sz="600" dirty="0">
                <a:cs typeface="Calibri" panose="020F0502020204030204" pitchFamily="34" charset="0"/>
              </a:rPr>
              <a:t>Группа хранения имущества  и техники</a:t>
            </a:r>
          </a:p>
          <a:p>
            <a:pPr algn="ctr">
              <a:defRPr/>
            </a:pPr>
            <a:r>
              <a:rPr lang="ru-RU" altLang="ru-RU" sz="600" b="1" dirty="0">
                <a:solidFill>
                  <a:srgbClr val="0033CC"/>
                </a:solidFill>
                <a:cs typeface="Calibri" panose="020F0502020204030204" pitchFamily="34" charset="0"/>
              </a:rPr>
              <a:t>(0-0-0-2-0)</a:t>
            </a:r>
            <a:endParaRPr lang="ru-RU" altLang="ru-RU" sz="600" b="1" dirty="0">
              <a:solidFill>
                <a:srgbClr val="0033CC"/>
              </a:solidFill>
            </a:endParaRPr>
          </a:p>
        </p:txBody>
      </p:sp>
      <p:cxnSp>
        <p:nvCxnSpPr>
          <p:cNvPr id="296" name="Прямая соединительная линия 295"/>
          <p:cNvCxnSpPr/>
          <p:nvPr/>
        </p:nvCxnSpPr>
        <p:spPr>
          <a:xfrm flipH="1">
            <a:off x="8957145" y="7082243"/>
            <a:ext cx="107950" cy="0"/>
          </a:xfrm>
          <a:prstGeom prst="line">
            <a:avLst/>
          </a:prstGeom>
          <a:ln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7" name="Прямая соединительная линия 296"/>
          <p:cNvCxnSpPr/>
          <p:nvPr/>
        </p:nvCxnSpPr>
        <p:spPr>
          <a:xfrm flipH="1">
            <a:off x="8943652" y="7801416"/>
            <a:ext cx="107950" cy="0"/>
          </a:xfrm>
          <a:prstGeom prst="line">
            <a:avLst/>
          </a:prstGeom>
          <a:ln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8" name="Прямоугольник 297"/>
          <p:cNvSpPr>
            <a:spLocks/>
          </p:cNvSpPr>
          <p:nvPr/>
        </p:nvSpPr>
        <p:spPr>
          <a:xfrm>
            <a:off x="9053085" y="4792462"/>
            <a:ext cx="812800" cy="44366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 eaLnBrk="1" hangingPunct="1">
              <a:defRPr/>
            </a:pPr>
            <a:r>
              <a:rPr lang="ru-RU" sz="6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Отделение медико- психологического обеспечения</a:t>
            </a:r>
          </a:p>
          <a:p>
            <a:pPr algn="ctr" eaLnBrk="1" hangingPunct="1">
              <a:defRPr/>
            </a:pPr>
            <a:r>
              <a:rPr lang="ru-RU" altLang="ru-RU" sz="600" b="1" dirty="0">
                <a:solidFill>
                  <a:srgbClr val="0033CC"/>
                </a:solidFill>
                <a:cs typeface="Times New Roman" panose="02020603050405020304" pitchFamily="18" charset="0"/>
              </a:rPr>
              <a:t>(</a:t>
            </a:r>
            <a:r>
              <a:rPr lang="ru-RU" altLang="ru-RU" sz="600" b="1" dirty="0" smtClean="0">
                <a:solidFill>
                  <a:srgbClr val="0033CC"/>
                </a:solidFill>
                <a:cs typeface="Times New Roman" panose="02020603050405020304" pitchFamily="18" charset="0"/>
              </a:rPr>
              <a:t>0-5-1-0-0</a:t>
            </a:r>
            <a:r>
              <a:rPr lang="ru-RU" altLang="ru-RU" sz="600" b="1" dirty="0">
                <a:solidFill>
                  <a:srgbClr val="0033CC"/>
                </a:solidFill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301" name="Прямоугольник 300"/>
          <p:cNvSpPr>
            <a:spLocks/>
          </p:cNvSpPr>
          <p:nvPr/>
        </p:nvSpPr>
        <p:spPr>
          <a:xfrm>
            <a:off x="9064400" y="5376664"/>
            <a:ext cx="812800" cy="555419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 eaLnBrk="1" hangingPunct="1">
              <a:defRPr/>
            </a:pPr>
            <a:r>
              <a:rPr lang="ru-RU" sz="600" dirty="0">
                <a:solidFill>
                  <a:schemeClr val="tx1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Отделение организации контрактной работы (закупочной деятельности)</a:t>
            </a:r>
          </a:p>
          <a:p>
            <a:pPr algn="ctr" eaLnBrk="1" hangingPunct="1">
              <a:defRPr/>
            </a:pPr>
            <a:r>
              <a:rPr lang="ru-RU" altLang="ru-RU" sz="600" b="1" dirty="0">
                <a:solidFill>
                  <a:srgbClr val="0033CC"/>
                </a:solidFill>
                <a:cs typeface="Times New Roman" panose="02020603050405020304" pitchFamily="18" charset="0"/>
              </a:rPr>
              <a:t>(0-0-2-2-0)</a:t>
            </a:r>
          </a:p>
        </p:txBody>
      </p:sp>
      <p:sp>
        <p:nvSpPr>
          <p:cNvPr id="141" name="Прямоугольник 140"/>
          <p:cNvSpPr>
            <a:spLocks/>
          </p:cNvSpPr>
          <p:nvPr/>
        </p:nvSpPr>
        <p:spPr>
          <a:xfrm>
            <a:off x="35943" y="1327150"/>
            <a:ext cx="1593850" cy="493713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49275" indent="-2857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01725" indent="-6032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54175" indent="-9366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206625" indent="-12541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altLang="ru-RU" sz="600" b="1" dirty="0">
                <a:solidFill>
                  <a:schemeClr val="tx1"/>
                </a:solidFill>
                <a:cs typeface="Times New Roman" pitchFamily="18" charset="0"/>
              </a:rPr>
              <a:t>Первый заместитель начальника главного управления</a:t>
            </a:r>
          </a:p>
        </p:txBody>
      </p:sp>
      <p:sp>
        <p:nvSpPr>
          <p:cNvPr id="143" name="Прямоугольник 142"/>
          <p:cNvSpPr>
            <a:spLocks/>
          </p:cNvSpPr>
          <p:nvPr/>
        </p:nvSpPr>
        <p:spPr>
          <a:xfrm>
            <a:off x="1774255" y="1335088"/>
            <a:ext cx="1582738" cy="496887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49275" indent="-2857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01725" indent="-6032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54175" indent="-9366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206625" indent="-12541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endParaRPr lang="ru-RU" altLang="ru-RU" sz="600" b="1" dirty="0">
              <a:solidFill>
                <a:schemeClr val="tx1"/>
              </a:solidFill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ru-RU" altLang="ru-RU" sz="600" b="1" dirty="0">
                <a:solidFill>
                  <a:schemeClr val="tx1"/>
                </a:solidFill>
                <a:cs typeface="Times New Roman" pitchFamily="18" charset="0"/>
              </a:rPr>
              <a:t>Заместитель начальника главного управления (по гражданской обороне и защите населения)</a:t>
            </a:r>
          </a:p>
        </p:txBody>
      </p:sp>
      <p:sp>
        <p:nvSpPr>
          <p:cNvPr id="144" name="Прямоугольник 143"/>
          <p:cNvSpPr>
            <a:spLocks/>
          </p:cNvSpPr>
          <p:nvPr/>
        </p:nvSpPr>
        <p:spPr>
          <a:xfrm>
            <a:off x="3501455" y="1333500"/>
            <a:ext cx="1585913" cy="49847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49275" indent="-2857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01725" indent="-6032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54175" indent="-9366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206625" indent="-12541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altLang="ru-RU" sz="600" b="1" dirty="0">
                <a:solidFill>
                  <a:schemeClr val="tx1"/>
                </a:solidFill>
                <a:cs typeface="Times New Roman" pitchFamily="18" charset="0"/>
              </a:rPr>
              <a:t>Заместитель начальника главного управления (по Государственной противопожарной службе)</a:t>
            </a:r>
          </a:p>
          <a:p>
            <a:pPr algn="ctr" eaLnBrk="1" hangingPunct="1">
              <a:defRPr/>
            </a:pPr>
            <a:endParaRPr lang="ru-RU" altLang="ru-RU" sz="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149" name="Прямоугольник 148"/>
          <p:cNvSpPr>
            <a:spLocks/>
          </p:cNvSpPr>
          <p:nvPr/>
        </p:nvSpPr>
        <p:spPr>
          <a:xfrm>
            <a:off x="5231830" y="1336675"/>
            <a:ext cx="1584325" cy="49688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49275" indent="-2857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01725" indent="-6032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54175" indent="-9366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206625" indent="-12541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endParaRPr lang="ru-RU" altLang="ru-RU" sz="600" b="1" dirty="0">
              <a:solidFill>
                <a:schemeClr val="tx1"/>
              </a:solidFill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ru-RU" altLang="ru-RU" sz="600" b="1" dirty="0">
                <a:solidFill>
                  <a:schemeClr val="tx1"/>
                </a:solidFill>
                <a:cs typeface="Times New Roman" pitchFamily="18" charset="0"/>
              </a:rPr>
              <a:t>Заместитель начальника главного </a:t>
            </a:r>
            <a:r>
              <a:rPr lang="ru-RU" altLang="ru-RU" sz="600" b="1" dirty="0" smtClean="0">
                <a:solidFill>
                  <a:schemeClr val="tx1"/>
                </a:solidFill>
                <a:cs typeface="Times New Roman" pitchFamily="18" charset="0"/>
              </a:rPr>
              <a:t>управления – </a:t>
            </a:r>
            <a:r>
              <a:rPr lang="ru-RU" altLang="ru-RU" sz="600" b="1" dirty="0">
                <a:solidFill>
                  <a:schemeClr val="tx1"/>
                </a:solidFill>
                <a:cs typeface="Times New Roman" pitchFamily="18" charset="0"/>
              </a:rPr>
              <a:t>начальник управления</a:t>
            </a:r>
          </a:p>
        </p:txBody>
      </p:sp>
      <p:sp>
        <p:nvSpPr>
          <p:cNvPr id="150" name="Прямоугольник 149"/>
          <p:cNvSpPr>
            <a:spLocks/>
          </p:cNvSpPr>
          <p:nvPr/>
        </p:nvSpPr>
        <p:spPr>
          <a:xfrm>
            <a:off x="10428957" y="1331913"/>
            <a:ext cx="1584325" cy="50165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49275" indent="-2857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01725" indent="-6032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54175" indent="-9366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206625" indent="-12541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altLang="ru-RU" sz="600" b="1" dirty="0">
                <a:solidFill>
                  <a:schemeClr val="tx1"/>
                </a:solidFill>
                <a:cs typeface="Times New Roman" pitchFamily="18" charset="0"/>
              </a:rPr>
              <a:t>Заместитель начальника главного управления (по антитеррористической деятельности)</a:t>
            </a:r>
          </a:p>
          <a:p>
            <a:pPr algn="ctr" eaLnBrk="1" hangingPunct="1">
              <a:defRPr/>
            </a:pPr>
            <a:endParaRPr lang="ru-RU" altLang="ru-RU" sz="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155" name="Прямоугольник 154"/>
          <p:cNvSpPr>
            <a:spLocks/>
          </p:cNvSpPr>
          <p:nvPr/>
        </p:nvSpPr>
        <p:spPr>
          <a:xfrm>
            <a:off x="6993955" y="1330325"/>
            <a:ext cx="1582738" cy="49688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49275" indent="-2857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01725" indent="-6032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54175" indent="-9366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206625" indent="-12541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altLang="ru-RU" sz="600" b="1" dirty="0">
                <a:solidFill>
                  <a:schemeClr val="tx1"/>
                </a:solidFill>
                <a:cs typeface="Times New Roman" pitchFamily="18" charset="0"/>
              </a:rPr>
              <a:t>Заместитель руководителя территориального органа (по антикризисному управлению)</a:t>
            </a:r>
          </a:p>
        </p:txBody>
      </p:sp>
      <p:sp>
        <p:nvSpPr>
          <p:cNvPr id="156" name="Прямоугольник 155"/>
          <p:cNvSpPr>
            <a:spLocks/>
          </p:cNvSpPr>
          <p:nvPr/>
        </p:nvSpPr>
        <p:spPr>
          <a:xfrm>
            <a:off x="417280" y="2779217"/>
            <a:ext cx="817562" cy="53657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 eaLnBrk="1" hangingPunct="1">
              <a:defRPr/>
            </a:pPr>
            <a:endParaRPr lang="ru-RU" altLang="ru-RU" sz="600" b="1" dirty="0">
              <a:solidFill>
                <a:schemeClr val="tx1"/>
              </a:solidFill>
              <a:cs typeface="Times New Roman" pitchFamily="18" charset="0"/>
            </a:endParaRPr>
          </a:p>
          <a:p>
            <a:pPr algn="ctr" eaLnBrk="1" hangingPunct="1">
              <a:defRPr/>
            </a:pPr>
            <a:r>
              <a:rPr lang="ru-RU" altLang="ru-RU" sz="600" b="1" u="sng" dirty="0">
                <a:solidFill>
                  <a:schemeClr val="tx1"/>
                </a:solidFill>
                <a:cs typeface="Times New Roman" pitchFamily="18" charset="0"/>
              </a:rPr>
              <a:t>Управление</a:t>
            </a:r>
          </a:p>
          <a:p>
            <a:pPr algn="ctr" eaLnBrk="1" hangingPunct="1">
              <a:defRPr/>
            </a:pPr>
            <a:r>
              <a:rPr lang="ru-RU" altLang="ru-RU" sz="600" b="1" u="sng" dirty="0">
                <a:solidFill>
                  <a:schemeClr val="tx1"/>
                </a:solidFill>
                <a:cs typeface="Times New Roman" pitchFamily="18" charset="0"/>
              </a:rPr>
              <a:t> гражданской обороны и</a:t>
            </a:r>
          </a:p>
          <a:p>
            <a:pPr algn="ctr" eaLnBrk="1" hangingPunct="1">
              <a:defRPr/>
            </a:pPr>
            <a:r>
              <a:rPr lang="ru-RU" altLang="ru-RU" sz="600" b="1" u="sng" dirty="0">
                <a:solidFill>
                  <a:schemeClr val="tx1"/>
                </a:solidFill>
                <a:cs typeface="Times New Roman" pitchFamily="18" charset="0"/>
              </a:rPr>
              <a:t>защиты населения</a:t>
            </a:r>
          </a:p>
          <a:p>
            <a:pPr algn="ctr" eaLnBrk="1" hangingPunct="1">
              <a:defRPr/>
            </a:pPr>
            <a:r>
              <a:rPr lang="ru-RU" altLang="ru-RU" sz="600" b="1" dirty="0">
                <a:solidFill>
                  <a:srgbClr val="0033CC"/>
                </a:solidFill>
                <a:cs typeface="Times New Roman" pitchFamily="18" charset="0"/>
              </a:rPr>
              <a:t>(1-0-0-0-0)</a:t>
            </a:r>
          </a:p>
          <a:p>
            <a:pPr algn="ctr" eaLnBrk="1" hangingPunct="1">
              <a:defRPr/>
            </a:pPr>
            <a:endParaRPr lang="ru-RU" altLang="ru-RU" sz="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158" name="Прямоугольник 157"/>
          <p:cNvSpPr>
            <a:spLocks/>
          </p:cNvSpPr>
          <p:nvPr/>
        </p:nvSpPr>
        <p:spPr>
          <a:xfrm>
            <a:off x="417280" y="3414216"/>
            <a:ext cx="812800" cy="595387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>
            <a:lvl1pPr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600" dirty="0">
                <a:cs typeface="Times New Roman" panose="02020603050405020304" pitchFamily="18" charset="0"/>
              </a:rPr>
              <a:t>Отдел </a:t>
            </a:r>
            <a:r>
              <a:rPr lang="ru-RU" altLang="ru-RU" sz="600" dirty="0">
                <a:cs typeface="Calibri" panose="020F0502020204030204" pitchFamily="34" charset="0"/>
              </a:rPr>
              <a:t>защиты населения и территорий от чрезвычайных ситуаций</a:t>
            </a:r>
          </a:p>
          <a:p>
            <a:pPr algn="ctr" eaLnBrk="1" hangingPunct="1">
              <a:defRPr/>
            </a:pPr>
            <a:r>
              <a:rPr lang="ru-RU" altLang="ru-RU" sz="600" b="1" kern="1400" dirty="0">
                <a:solidFill>
                  <a:srgbClr val="0033CC"/>
                </a:solidFill>
                <a:cs typeface="Calibri" panose="020F0502020204030204" pitchFamily="34" charset="0"/>
              </a:rPr>
              <a:t>(1-0-3-0-0)</a:t>
            </a:r>
            <a:endParaRPr lang="ru-RU" altLang="ru-RU" sz="600" b="1" kern="1400" dirty="0">
              <a:solidFill>
                <a:srgbClr val="0033CC"/>
              </a:solidFill>
              <a:cs typeface="Times New Roman" panose="02020603050405020304" pitchFamily="18" charset="0"/>
            </a:endParaRPr>
          </a:p>
        </p:txBody>
      </p:sp>
      <p:sp>
        <p:nvSpPr>
          <p:cNvPr id="163" name="Прямоугольник 162"/>
          <p:cNvSpPr>
            <a:spLocks/>
          </p:cNvSpPr>
          <p:nvPr/>
        </p:nvSpPr>
        <p:spPr>
          <a:xfrm>
            <a:off x="398230" y="5305748"/>
            <a:ext cx="823912" cy="111601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>
            <a:lvl1pPr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>
              <a:defRPr/>
            </a:pPr>
            <a:r>
              <a:rPr lang="ru-RU" altLang="ru-RU" sz="600" dirty="0">
                <a:cs typeface="Times New Roman" panose="02020603050405020304" pitchFamily="18" charset="0"/>
              </a:rPr>
              <a:t>Отдел </a:t>
            </a:r>
            <a:r>
              <a:rPr lang="ru-RU" altLang="ru-RU" sz="600" dirty="0">
                <a:cs typeface="Calibri" panose="020F0502020204030204" pitchFamily="34" charset="0"/>
              </a:rPr>
              <a:t>инженерно-технических мероприятий, радиационной, химической, биологической, медицинской защиты и первоочередного жизнеобеспечения населения</a:t>
            </a:r>
          </a:p>
          <a:p>
            <a:pPr algn="ctr">
              <a:defRPr/>
            </a:pPr>
            <a:r>
              <a:rPr lang="ru-RU" altLang="ru-RU" sz="600" b="1" dirty="0">
                <a:solidFill>
                  <a:srgbClr val="0033CC"/>
                </a:solidFill>
                <a:cs typeface="Calibri" panose="020F0502020204030204" pitchFamily="34" charset="0"/>
              </a:rPr>
              <a:t>(0-1-3-0-0)</a:t>
            </a:r>
            <a:endParaRPr lang="ru-RU" altLang="ru-RU" sz="600" b="1" dirty="0">
              <a:solidFill>
                <a:srgbClr val="0033CC"/>
              </a:solidFill>
            </a:endParaRPr>
          </a:p>
        </p:txBody>
      </p:sp>
      <p:sp>
        <p:nvSpPr>
          <p:cNvPr id="164" name="Прямоугольник 163"/>
          <p:cNvSpPr/>
          <p:nvPr/>
        </p:nvSpPr>
        <p:spPr>
          <a:xfrm>
            <a:off x="242655" y="2664917"/>
            <a:ext cx="1042987" cy="4610447"/>
          </a:xfrm>
          <a:prstGeom prst="rect">
            <a:avLst/>
          </a:prstGeom>
          <a:noFill/>
          <a:ln w="9525">
            <a:solidFill>
              <a:srgbClr val="0033CC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endParaRPr lang="ru-RU" sz="600">
              <a:solidFill>
                <a:schemeClr val="tx1"/>
              </a:solidFill>
            </a:endParaRPr>
          </a:p>
        </p:txBody>
      </p:sp>
      <p:sp>
        <p:nvSpPr>
          <p:cNvPr id="165" name="Прямоугольник 164"/>
          <p:cNvSpPr>
            <a:spLocks/>
          </p:cNvSpPr>
          <p:nvPr/>
        </p:nvSpPr>
        <p:spPr>
          <a:xfrm>
            <a:off x="417280" y="4153620"/>
            <a:ext cx="812800" cy="50405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 eaLnBrk="1" hangingPunct="1">
              <a:defRPr/>
            </a:pPr>
            <a:r>
              <a:rPr lang="ru-RU" altLang="ru-RU" sz="600" dirty="0">
                <a:solidFill>
                  <a:schemeClr val="tx1"/>
                </a:solidFill>
                <a:cs typeface="Times New Roman" panose="02020603050405020304" pitchFamily="18" charset="0"/>
              </a:rPr>
              <a:t>Отдел </a:t>
            </a:r>
          </a:p>
          <a:p>
            <a:pPr algn="ctr" eaLnBrk="1" hangingPunct="1">
              <a:defRPr/>
            </a:pPr>
            <a:r>
              <a:rPr lang="ru-RU" altLang="ru-RU" sz="600" dirty="0">
                <a:solidFill>
                  <a:schemeClr val="tx1"/>
                </a:solidFill>
                <a:cs typeface="Calibri" panose="020F0502020204030204" pitchFamily="34" charset="0"/>
              </a:rPr>
              <a:t>мероприятий гражданской обороны</a:t>
            </a:r>
          </a:p>
          <a:p>
            <a:pPr algn="ctr" eaLnBrk="1" hangingPunct="1">
              <a:defRPr/>
            </a:pPr>
            <a:r>
              <a:rPr lang="ru-RU" altLang="ru-RU" sz="600" b="1" dirty="0">
                <a:solidFill>
                  <a:srgbClr val="0033CC"/>
                </a:solidFill>
                <a:cs typeface="Calibri" panose="020F0502020204030204" pitchFamily="34" charset="0"/>
              </a:rPr>
              <a:t>(1-0-2-1-0)</a:t>
            </a:r>
            <a:endParaRPr lang="ru-RU" altLang="ru-RU" sz="600" b="1" dirty="0">
              <a:solidFill>
                <a:srgbClr val="0033CC"/>
              </a:solidFill>
              <a:cs typeface="Times New Roman" panose="02020603050405020304" pitchFamily="18" charset="0"/>
            </a:endParaRPr>
          </a:p>
        </p:txBody>
      </p:sp>
      <p:cxnSp>
        <p:nvCxnSpPr>
          <p:cNvPr id="166" name="Прямая соединительная линия 165"/>
          <p:cNvCxnSpPr/>
          <p:nvPr/>
        </p:nvCxnSpPr>
        <p:spPr>
          <a:xfrm flipH="1">
            <a:off x="296630" y="3055442"/>
            <a:ext cx="14287" cy="3780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Прямая соединительная линия 166"/>
          <p:cNvCxnSpPr/>
          <p:nvPr/>
        </p:nvCxnSpPr>
        <p:spPr>
          <a:xfrm flipH="1">
            <a:off x="304567" y="3064967"/>
            <a:ext cx="10636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Прямая соединительная линия 167"/>
          <p:cNvCxnSpPr/>
          <p:nvPr/>
        </p:nvCxnSpPr>
        <p:spPr>
          <a:xfrm flipH="1">
            <a:off x="304567" y="3668217"/>
            <a:ext cx="111125" cy="0"/>
          </a:xfrm>
          <a:prstGeom prst="line">
            <a:avLst/>
          </a:prstGeom>
          <a:ln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Прямая соединительная линия 170"/>
          <p:cNvCxnSpPr/>
          <p:nvPr/>
        </p:nvCxnSpPr>
        <p:spPr>
          <a:xfrm flipH="1">
            <a:off x="306155" y="4369644"/>
            <a:ext cx="111125" cy="0"/>
          </a:xfrm>
          <a:prstGeom prst="line">
            <a:avLst/>
          </a:prstGeom>
          <a:ln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Прямая соединительная линия 171"/>
          <p:cNvCxnSpPr/>
          <p:nvPr/>
        </p:nvCxnSpPr>
        <p:spPr>
          <a:xfrm flipH="1">
            <a:off x="296630" y="5809804"/>
            <a:ext cx="111125" cy="0"/>
          </a:xfrm>
          <a:prstGeom prst="line">
            <a:avLst/>
          </a:prstGeom>
          <a:ln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Прямая соединительная линия 172"/>
          <p:cNvCxnSpPr/>
          <p:nvPr/>
        </p:nvCxnSpPr>
        <p:spPr>
          <a:xfrm flipH="1">
            <a:off x="304567" y="4945708"/>
            <a:ext cx="111125" cy="0"/>
          </a:xfrm>
          <a:prstGeom prst="line">
            <a:avLst/>
          </a:prstGeom>
          <a:ln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4" name="Прямоугольник 173"/>
          <p:cNvSpPr>
            <a:spLocks/>
          </p:cNvSpPr>
          <p:nvPr/>
        </p:nvSpPr>
        <p:spPr>
          <a:xfrm>
            <a:off x="412517" y="4756870"/>
            <a:ext cx="812800" cy="37623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 eaLnBrk="1" hangingPunct="1">
              <a:defRPr/>
            </a:pPr>
            <a:r>
              <a:rPr lang="ru-RU" altLang="ru-RU" sz="600" dirty="0">
                <a:solidFill>
                  <a:schemeClr val="tx1"/>
                </a:solidFill>
                <a:cs typeface="Times New Roman" panose="02020603050405020304" pitchFamily="18" charset="0"/>
              </a:rPr>
              <a:t>Отдел </a:t>
            </a:r>
          </a:p>
          <a:p>
            <a:pPr algn="ctr" eaLnBrk="1" hangingPunct="1">
              <a:defRPr/>
            </a:pPr>
            <a:r>
              <a:rPr lang="ru-RU" altLang="ru-RU" sz="600" dirty="0">
                <a:solidFill>
                  <a:schemeClr val="tx1"/>
                </a:solidFill>
                <a:cs typeface="Calibri" panose="020F0502020204030204" pitchFamily="34" charset="0"/>
              </a:rPr>
              <a:t>подготовки населения</a:t>
            </a:r>
          </a:p>
          <a:p>
            <a:pPr algn="ctr" eaLnBrk="1" hangingPunct="1">
              <a:defRPr/>
            </a:pPr>
            <a:r>
              <a:rPr lang="ru-RU" altLang="ru-RU" sz="600" b="1" dirty="0">
                <a:solidFill>
                  <a:srgbClr val="0033CC"/>
                </a:solidFill>
                <a:cs typeface="Calibri" panose="020F0502020204030204" pitchFamily="34" charset="0"/>
              </a:rPr>
              <a:t>(1-0-2-1-0)</a:t>
            </a:r>
            <a:endParaRPr lang="ru-RU" altLang="ru-RU" sz="600" b="1" dirty="0">
              <a:solidFill>
                <a:srgbClr val="0033CC"/>
              </a:solidFill>
              <a:cs typeface="Times New Roman" panose="02020603050405020304" pitchFamily="18" charset="0"/>
            </a:endParaRPr>
          </a:p>
        </p:txBody>
      </p:sp>
      <p:sp>
        <p:nvSpPr>
          <p:cNvPr id="140" name="Прямоугольник 139"/>
          <p:cNvSpPr>
            <a:spLocks/>
          </p:cNvSpPr>
          <p:nvPr/>
        </p:nvSpPr>
        <p:spPr>
          <a:xfrm>
            <a:off x="1813313" y="3674567"/>
            <a:ext cx="815975" cy="64135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 eaLnBrk="1" hangingPunct="1">
              <a:defRPr/>
            </a:pPr>
            <a:r>
              <a:rPr lang="ru-RU" altLang="ru-RU" sz="600" dirty="0">
                <a:solidFill>
                  <a:schemeClr val="tx1"/>
                </a:solidFill>
                <a:cs typeface="Times New Roman" pitchFamily="18" charset="0"/>
              </a:rPr>
              <a:t>Отдел организации службы пожарно-спасательных подразделений</a:t>
            </a:r>
          </a:p>
          <a:p>
            <a:pPr algn="ctr" eaLnBrk="1" hangingPunct="1">
              <a:defRPr/>
            </a:pPr>
            <a:r>
              <a:rPr lang="ru-RU" altLang="ru-RU" sz="600" b="1" dirty="0">
                <a:solidFill>
                  <a:srgbClr val="0033CC"/>
                </a:solidFill>
                <a:cs typeface="Times New Roman" pitchFamily="18" charset="0"/>
              </a:rPr>
              <a:t>(0-1-1-2-0)</a:t>
            </a:r>
          </a:p>
        </p:txBody>
      </p:sp>
      <p:sp>
        <p:nvSpPr>
          <p:cNvPr id="147" name="Прямоугольник 146"/>
          <p:cNvSpPr>
            <a:spLocks/>
          </p:cNvSpPr>
          <p:nvPr/>
        </p:nvSpPr>
        <p:spPr>
          <a:xfrm>
            <a:off x="1803788" y="4506417"/>
            <a:ext cx="815975" cy="43815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ru-RU" altLang="ru-RU" sz="600" dirty="0">
                <a:solidFill>
                  <a:schemeClr val="tx1"/>
                </a:solidFill>
                <a:cs typeface="Times New Roman" pitchFamily="18" charset="0"/>
              </a:rPr>
              <a:t>Отдел  </a:t>
            </a:r>
            <a:r>
              <a:rPr lang="ru-RU" altLang="ru-RU" sz="600" dirty="0">
                <a:solidFill>
                  <a:schemeClr val="tx1"/>
                </a:solidFill>
                <a:cs typeface="Calibri" panose="020F0502020204030204" pitchFamily="34" charset="0"/>
              </a:rPr>
              <a:t>организации пожаротушения</a:t>
            </a:r>
          </a:p>
          <a:p>
            <a:pPr algn="ctr">
              <a:defRPr/>
            </a:pPr>
            <a:r>
              <a:rPr lang="ru-RU" altLang="ru-RU" sz="600" b="1" dirty="0">
                <a:solidFill>
                  <a:srgbClr val="0033CC"/>
                </a:solidFill>
                <a:cs typeface="Calibri" panose="020F0502020204030204" pitchFamily="34" charset="0"/>
              </a:rPr>
              <a:t>(0-3-0-2-0)</a:t>
            </a:r>
            <a:endParaRPr lang="ru-RU" altLang="ru-RU" sz="600" b="1" dirty="0">
              <a:solidFill>
                <a:srgbClr val="0033CC"/>
              </a:solidFill>
            </a:endParaRPr>
          </a:p>
        </p:txBody>
      </p:sp>
      <p:sp>
        <p:nvSpPr>
          <p:cNvPr id="148" name="Прямоугольник 147"/>
          <p:cNvSpPr>
            <a:spLocks/>
          </p:cNvSpPr>
          <p:nvPr/>
        </p:nvSpPr>
        <p:spPr>
          <a:xfrm>
            <a:off x="1796719" y="5089724"/>
            <a:ext cx="815975" cy="419993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r>
              <a:rPr lang="ru-RU" altLang="ru-RU" sz="600" dirty="0">
                <a:solidFill>
                  <a:schemeClr val="tx1"/>
                </a:solidFill>
                <a:cs typeface="Calibri" panose="020F0502020204030204" pitchFamily="34" charset="0"/>
              </a:rPr>
              <a:t>Отдел координации пожарной охраны </a:t>
            </a:r>
          </a:p>
          <a:p>
            <a:pPr algn="ctr">
              <a:defRPr/>
            </a:pPr>
            <a:r>
              <a:rPr lang="ru-RU" altLang="ru-RU" sz="600" b="1" dirty="0">
                <a:solidFill>
                  <a:srgbClr val="0033CC"/>
                </a:solidFill>
                <a:cs typeface="Calibri" panose="020F0502020204030204" pitchFamily="34" charset="0"/>
              </a:rPr>
              <a:t>(0-1-0-3-0)</a:t>
            </a:r>
            <a:endParaRPr lang="ru-RU" altLang="ru-RU" sz="600" b="1" dirty="0">
              <a:solidFill>
                <a:srgbClr val="0033CC"/>
              </a:solidFill>
            </a:endParaRPr>
          </a:p>
        </p:txBody>
      </p:sp>
      <p:sp>
        <p:nvSpPr>
          <p:cNvPr id="151" name="Прямоугольник 150"/>
          <p:cNvSpPr>
            <a:spLocks/>
          </p:cNvSpPr>
          <p:nvPr/>
        </p:nvSpPr>
        <p:spPr>
          <a:xfrm>
            <a:off x="1801089" y="5506860"/>
            <a:ext cx="815975" cy="59593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 eaLnBrk="1" hangingPunct="1">
              <a:defRPr/>
            </a:pPr>
            <a:r>
              <a:rPr lang="ru-RU" altLang="ru-RU" sz="600" dirty="0">
                <a:solidFill>
                  <a:schemeClr val="tx1"/>
                </a:solidFill>
                <a:cs typeface="Times New Roman" pitchFamily="18" charset="0"/>
              </a:rPr>
              <a:t>Группа координации аварийно-спасательных формирований</a:t>
            </a:r>
          </a:p>
          <a:p>
            <a:pPr algn="ctr" eaLnBrk="1" hangingPunct="1">
              <a:defRPr/>
            </a:pPr>
            <a:r>
              <a:rPr lang="ru-RU" altLang="ru-RU" sz="600" b="1" dirty="0">
                <a:solidFill>
                  <a:srgbClr val="0033CC"/>
                </a:solidFill>
                <a:cs typeface="Times New Roman" pitchFamily="18" charset="0"/>
              </a:rPr>
              <a:t>(0-1-1-0-0)</a:t>
            </a:r>
          </a:p>
        </p:txBody>
      </p:sp>
      <p:sp>
        <p:nvSpPr>
          <p:cNvPr id="170" name="Прямоугольник 169"/>
          <p:cNvSpPr>
            <a:spLocks/>
          </p:cNvSpPr>
          <p:nvPr/>
        </p:nvSpPr>
        <p:spPr>
          <a:xfrm>
            <a:off x="7522594" y="6414403"/>
            <a:ext cx="812800" cy="510729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 eaLnBrk="1" hangingPunct="1">
              <a:defRPr/>
            </a:pPr>
            <a:r>
              <a:rPr lang="ru-RU" altLang="ru-RU" sz="600" b="1" u="sng" dirty="0">
                <a:solidFill>
                  <a:schemeClr val="tx1"/>
                </a:solidFill>
                <a:cs typeface="Times New Roman" pitchFamily="18" charset="0"/>
              </a:rPr>
              <a:t>Пожарно-спасательный отряд ФПС ГПС</a:t>
            </a:r>
          </a:p>
        </p:txBody>
      </p:sp>
      <p:sp>
        <p:nvSpPr>
          <p:cNvPr id="153" name="Прямоугольник 152"/>
          <p:cNvSpPr>
            <a:spLocks/>
          </p:cNvSpPr>
          <p:nvPr/>
        </p:nvSpPr>
        <p:spPr>
          <a:xfrm>
            <a:off x="12133138" y="1326302"/>
            <a:ext cx="1584325" cy="50165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49275" indent="-2857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01725" indent="-6032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54175" indent="-9366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206625" indent="-12541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defRPr/>
            </a:pPr>
            <a:r>
              <a:rPr lang="ru-RU" altLang="ru-RU" sz="600" b="1" dirty="0">
                <a:solidFill>
                  <a:schemeClr val="tx1"/>
                </a:solidFill>
                <a:cs typeface="Times New Roman" pitchFamily="18" charset="0"/>
              </a:rPr>
              <a:t>Главный специалист  (по внутреннему аудиту и контролю)</a:t>
            </a:r>
          </a:p>
        </p:txBody>
      </p:sp>
      <p:sp>
        <p:nvSpPr>
          <p:cNvPr id="179" name="Прямоугольник 178"/>
          <p:cNvSpPr>
            <a:spLocks/>
          </p:cNvSpPr>
          <p:nvPr/>
        </p:nvSpPr>
        <p:spPr>
          <a:xfrm>
            <a:off x="626346" y="1275107"/>
            <a:ext cx="465282" cy="100811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4102" tIns="34102" rIns="34102" bIns="34102" anchor="ctr"/>
          <a:lstStyle/>
          <a:p>
            <a:pPr algn="ctr" eaLnBrk="1" hangingPunct="1">
              <a:defRPr/>
            </a:pPr>
            <a:r>
              <a:rPr lang="ru-RU" altLang="ru-RU" sz="600" b="1" dirty="0">
                <a:solidFill>
                  <a:schemeClr val="tx1"/>
                </a:solidFill>
                <a:cs typeface="Times New Roman" pitchFamily="18" charset="0"/>
              </a:rPr>
              <a:t>0-1-0-0-0</a:t>
            </a:r>
          </a:p>
        </p:txBody>
      </p:sp>
      <p:sp>
        <p:nvSpPr>
          <p:cNvPr id="180" name="Прямоугольник 179"/>
          <p:cNvSpPr>
            <a:spLocks/>
          </p:cNvSpPr>
          <p:nvPr/>
        </p:nvSpPr>
        <p:spPr>
          <a:xfrm>
            <a:off x="2354538" y="1265114"/>
            <a:ext cx="465282" cy="100811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4102" tIns="34102" rIns="34102" bIns="34102" anchor="ctr"/>
          <a:lstStyle/>
          <a:p>
            <a:pPr algn="ctr" eaLnBrk="1" hangingPunct="1">
              <a:defRPr/>
            </a:pPr>
            <a:r>
              <a:rPr lang="ru-RU" altLang="ru-RU" sz="600" b="1" dirty="0">
                <a:solidFill>
                  <a:schemeClr val="tx1"/>
                </a:solidFill>
                <a:cs typeface="Times New Roman" pitchFamily="18" charset="0"/>
              </a:rPr>
              <a:t>1-0-0-0-0</a:t>
            </a:r>
          </a:p>
        </p:txBody>
      </p:sp>
      <p:sp>
        <p:nvSpPr>
          <p:cNvPr id="181" name="Прямоугольник 180"/>
          <p:cNvSpPr>
            <a:spLocks/>
          </p:cNvSpPr>
          <p:nvPr/>
        </p:nvSpPr>
        <p:spPr>
          <a:xfrm>
            <a:off x="4061770" y="1265114"/>
            <a:ext cx="465282" cy="100811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4102" tIns="34102" rIns="34102" bIns="34102" anchor="ctr"/>
          <a:lstStyle/>
          <a:p>
            <a:pPr algn="ctr" eaLnBrk="1" hangingPunct="1">
              <a:defRPr/>
            </a:pPr>
            <a:r>
              <a:rPr lang="ru-RU" altLang="ru-RU" sz="600" b="1" dirty="0">
                <a:solidFill>
                  <a:schemeClr val="tx1"/>
                </a:solidFill>
                <a:cs typeface="Times New Roman" pitchFamily="18" charset="0"/>
              </a:rPr>
              <a:t>0-1-0-0-0</a:t>
            </a:r>
          </a:p>
        </p:txBody>
      </p:sp>
      <p:sp>
        <p:nvSpPr>
          <p:cNvPr id="182" name="Прямоугольник 181"/>
          <p:cNvSpPr>
            <a:spLocks/>
          </p:cNvSpPr>
          <p:nvPr/>
        </p:nvSpPr>
        <p:spPr>
          <a:xfrm>
            <a:off x="5819133" y="1266533"/>
            <a:ext cx="465282" cy="100811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4102" tIns="34102" rIns="34102" bIns="34102" anchor="ctr"/>
          <a:lstStyle/>
          <a:p>
            <a:pPr algn="ctr" eaLnBrk="1" hangingPunct="1">
              <a:defRPr/>
            </a:pPr>
            <a:r>
              <a:rPr lang="ru-RU" altLang="ru-RU" sz="600" b="1" dirty="0">
                <a:solidFill>
                  <a:schemeClr val="tx1"/>
                </a:solidFill>
                <a:cs typeface="Times New Roman" pitchFamily="18" charset="0"/>
              </a:rPr>
              <a:t>0-1-0-0-0</a:t>
            </a:r>
          </a:p>
        </p:txBody>
      </p:sp>
      <p:sp>
        <p:nvSpPr>
          <p:cNvPr id="184" name="Прямоугольник 183"/>
          <p:cNvSpPr>
            <a:spLocks/>
          </p:cNvSpPr>
          <p:nvPr/>
        </p:nvSpPr>
        <p:spPr>
          <a:xfrm>
            <a:off x="7020719" y="667341"/>
            <a:ext cx="465282" cy="100811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4102" tIns="34102" rIns="34102" bIns="34102" anchor="ctr"/>
          <a:lstStyle/>
          <a:p>
            <a:pPr algn="ctr" eaLnBrk="1" hangingPunct="1">
              <a:defRPr/>
            </a:pPr>
            <a:r>
              <a:rPr lang="ru-RU" altLang="ru-RU" sz="600" b="1" dirty="0">
                <a:solidFill>
                  <a:schemeClr val="tx1"/>
                </a:solidFill>
                <a:cs typeface="Times New Roman" pitchFamily="18" charset="0"/>
              </a:rPr>
              <a:t>0-1-0-0-0</a:t>
            </a:r>
          </a:p>
        </p:txBody>
      </p:sp>
      <p:sp>
        <p:nvSpPr>
          <p:cNvPr id="185" name="Прямоугольник 184"/>
          <p:cNvSpPr>
            <a:spLocks/>
          </p:cNvSpPr>
          <p:nvPr/>
        </p:nvSpPr>
        <p:spPr>
          <a:xfrm>
            <a:off x="7596783" y="1272208"/>
            <a:ext cx="465282" cy="100811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4102" tIns="34102" rIns="34102" bIns="34102" anchor="ctr"/>
          <a:lstStyle/>
          <a:p>
            <a:pPr algn="ctr" eaLnBrk="1" hangingPunct="1">
              <a:defRPr/>
            </a:pPr>
            <a:r>
              <a:rPr lang="ru-RU" altLang="ru-RU" sz="600" b="1" dirty="0">
                <a:solidFill>
                  <a:schemeClr val="tx1"/>
                </a:solidFill>
                <a:cs typeface="Times New Roman" pitchFamily="18" charset="0"/>
              </a:rPr>
              <a:t>0-0-1-0-0</a:t>
            </a:r>
          </a:p>
        </p:txBody>
      </p:sp>
      <p:sp>
        <p:nvSpPr>
          <p:cNvPr id="187" name="Прямоугольник 186"/>
          <p:cNvSpPr>
            <a:spLocks/>
          </p:cNvSpPr>
          <p:nvPr/>
        </p:nvSpPr>
        <p:spPr>
          <a:xfrm>
            <a:off x="10981406" y="1273796"/>
            <a:ext cx="465282" cy="100811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4102" tIns="34102" rIns="34102" bIns="34102" anchor="ctr"/>
          <a:lstStyle/>
          <a:p>
            <a:pPr algn="ctr" eaLnBrk="1" hangingPunct="1">
              <a:defRPr/>
            </a:pPr>
            <a:r>
              <a:rPr lang="ru-RU" altLang="ru-RU" sz="600" b="1" dirty="0">
                <a:solidFill>
                  <a:schemeClr val="tx1"/>
                </a:solidFill>
                <a:cs typeface="Times New Roman" pitchFamily="18" charset="0"/>
              </a:rPr>
              <a:t>0-1-0-0-0</a:t>
            </a:r>
          </a:p>
        </p:txBody>
      </p:sp>
      <p:sp>
        <p:nvSpPr>
          <p:cNvPr id="188" name="Прямоугольник 187"/>
          <p:cNvSpPr>
            <a:spLocks/>
          </p:cNvSpPr>
          <p:nvPr/>
        </p:nvSpPr>
        <p:spPr>
          <a:xfrm>
            <a:off x="12781359" y="1272208"/>
            <a:ext cx="465282" cy="100811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4102" tIns="34102" rIns="34102" bIns="34102" anchor="ctr"/>
          <a:lstStyle/>
          <a:p>
            <a:pPr algn="ctr" eaLnBrk="1" hangingPunct="1">
              <a:defRPr/>
            </a:pPr>
            <a:r>
              <a:rPr lang="ru-RU" altLang="ru-RU" sz="600" b="1" dirty="0">
                <a:solidFill>
                  <a:schemeClr val="tx1"/>
                </a:solidFill>
                <a:cs typeface="Times New Roman" pitchFamily="18" charset="0"/>
              </a:rPr>
              <a:t>0-1-0-0-0</a:t>
            </a:r>
          </a:p>
        </p:txBody>
      </p:sp>
      <p:sp>
        <p:nvSpPr>
          <p:cNvPr id="189" name="Прямоугольник 188"/>
          <p:cNvSpPr>
            <a:spLocks/>
          </p:cNvSpPr>
          <p:nvPr/>
        </p:nvSpPr>
        <p:spPr>
          <a:xfrm>
            <a:off x="599074" y="2713460"/>
            <a:ext cx="465282" cy="100811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4102" tIns="34102" rIns="34102" bIns="34102" anchor="ctr"/>
          <a:lstStyle/>
          <a:p>
            <a:pPr algn="ctr" eaLnBrk="1" hangingPunct="1">
              <a:defRPr/>
            </a:pPr>
            <a:r>
              <a:rPr lang="ru-RU" altLang="ru-RU" sz="600" b="1" dirty="0">
                <a:solidFill>
                  <a:schemeClr val="tx1"/>
                </a:solidFill>
                <a:cs typeface="Times New Roman" pitchFamily="18" charset="0"/>
              </a:rPr>
              <a:t>4-1-10-5-0</a:t>
            </a:r>
          </a:p>
        </p:txBody>
      </p:sp>
      <p:sp>
        <p:nvSpPr>
          <p:cNvPr id="190" name="Прямоугольник 189"/>
          <p:cNvSpPr>
            <a:spLocks/>
          </p:cNvSpPr>
          <p:nvPr/>
        </p:nvSpPr>
        <p:spPr>
          <a:xfrm>
            <a:off x="3474385" y="2687020"/>
            <a:ext cx="522050" cy="100811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4102" tIns="34102" rIns="34102" bIns="34102" anchor="ctr"/>
          <a:lstStyle/>
          <a:p>
            <a:pPr algn="ctr" eaLnBrk="1" hangingPunct="1">
              <a:defRPr/>
            </a:pPr>
            <a:r>
              <a:rPr lang="ru-RU" altLang="ru-RU" sz="600" b="1" dirty="0">
                <a:solidFill>
                  <a:schemeClr val="tx1"/>
                </a:solidFill>
                <a:cs typeface="Times New Roman" pitchFamily="18" charset="0"/>
              </a:rPr>
              <a:t>0-</a:t>
            </a:r>
            <a:r>
              <a:rPr lang="en-US" altLang="ru-RU" sz="600" b="1" dirty="0" smtClean="0">
                <a:solidFill>
                  <a:schemeClr val="tx1"/>
                </a:solidFill>
                <a:cs typeface="Times New Roman" pitchFamily="18" charset="0"/>
              </a:rPr>
              <a:t>1</a:t>
            </a:r>
            <a:r>
              <a:rPr lang="ru-RU" altLang="ru-RU" sz="600" b="1" dirty="0" smtClean="0">
                <a:solidFill>
                  <a:schemeClr val="tx1"/>
                </a:solidFill>
                <a:cs typeface="Times New Roman" pitchFamily="18" charset="0"/>
              </a:rPr>
              <a:t>1</a:t>
            </a:r>
            <a:r>
              <a:rPr lang="en-US" altLang="ru-RU" sz="600" b="1" dirty="0" smtClean="0">
                <a:solidFill>
                  <a:schemeClr val="tx1"/>
                </a:solidFill>
                <a:cs typeface="Times New Roman" pitchFamily="18" charset="0"/>
              </a:rPr>
              <a:t>3</a:t>
            </a:r>
            <a:r>
              <a:rPr lang="ru-RU" altLang="ru-RU" sz="600" b="1" dirty="0">
                <a:solidFill>
                  <a:schemeClr val="tx1"/>
                </a:solidFill>
                <a:cs typeface="Times New Roman" pitchFamily="18" charset="0"/>
              </a:rPr>
              <a:t>-</a:t>
            </a:r>
            <a:r>
              <a:rPr lang="en-US" altLang="ru-RU" sz="600" b="1" dirty="0">
                <a:solidFill>
                  <a:schemeClr val="tx1"/>
                </a:solidFill>
                <a:cs typeface="Times New Roman" pitchFamily="18" charset="0"/>
              </a:rPr>
              <a:t>11</a:t>
            </a:r>
            <a:r>
              <a:rPr lang="ru-RU" altLang="ru-RU" sz="600" b="1" dirty="0">
                <a:solidFill>
                  <a:schemeClr val="tx1"/>
                </a:solidFill>
                <a:cs typeface="Times New Roman" pitchFamily="18" charset="0"/>
              </a:rPr>
              <a:t>-0-0</a:t>
            </a:r>
          </a:p>
        </p:txBody>
      </p:sp>
      <p:sp>
        <p:nvSpPr>
          <p:cNvPr id="191" name="Прямоугольник 190"/>
          <p:cNvSpPr>
            <a:spLocks/>
          </p:cNvSpPr>
          <p:nvPr/>
        </p:nvSpPr>
        <p:spPr>
          <a:xfrm>
            <a:off x="4932516" y="2691225"/>
            <a:ext cx="465282" cy="100811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4102" tIns="34102" rIns="34102" bIns="34102" anchor="ctr"/>
          <a:lstStyle/>
          <a:p>
            <a:pPr algn="ctr" eaLnBrk="1" hangingPunct="1">
              <a:defRPr/>
            </a:pPr>
            <a:r>
              <a:rPr lang="ru-RU" altLang="ru-RU" sz="600" b="1" dirty="0">
                <a:solidFill>
                  <a:schemeClr val="tx1"/>
                </a:solidFill>
                <a:cs typeface="Times New Roman" pitchFamily="18" charset="0"/>
              </a:rPr>
              <a:t>2-0-1-1-0</a:t>
            </a:r>
          </a:p>
        </p:txBody>
      </p:sp>
      <p:sp>
        <p:nvSpPr>
          <p:cNvPr id="192" name="Прямоугольник 191"/>
          <p:cNvSpPr>
            <a:spLocks/>
          </p:cNvSpPr>
          <p:nvPr/>
        </p:nvSpPr>
        <p:spPr>
          <a:xfrm>
            <a:off x="10490394" y="2678194"/>
            <a:ext cx="465282" cy="100811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4102" tIns="34102" rIns="34102" bIns="34102" anchor="ctr"/>
          <a:lstStyle/>
          <a:p>
            <a:pPr algn="ctr" eaLnBrk="1" hangingPunct="1">
              <a:defRPr/>
            </a:pPr>
            <a:r>
              <a:rPr lang="ru-RU" altLang="ru-RU" sz="600" b="1" dirty="0">
                <a:solidFill>
                  <a:schemeClr val="tx1"/>
                </a:solidFill>
                <a:cs typeface="Times New Roman" pitchFamily="18" charset="0"/>
              </a:rPr>
              <a:t>0-3-6-7-0</a:t>
            </a:r>
          </a:p>
        </p:txBody>
      </p:sp>
      <p:sp>
        <p:nvSpPr>
          <p:cNvPr id="207" name="Прямоугольник 206"/>
          <p:cNvSpPr>
            <a:spLocks/>
          </p:cNvSpPr>
          <p:nvPr/>
        </p:nvSpPr>
        <p:spPr>
          <a:xfrm>
            <a:off x="11776944" y="2689619"/>
            <a:ext cx="465282" cy="100811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4102" tIns="34102" rIns="34102" bIns="34102" anchor="ctr"/>
          <a:lstStyle/>
          <a:p>
            <a:pPr algn="ctr" eaLnBrk="1" hangingPunct="1">
              <a:defRPr/>
            </a:pPr>
            <a:r>
              <a:rPr lang="ru-RU" altLang="ru-RU" sz="600" b="1" dirty="0" smtClean="0">
                <a:solidFill>
                  <a:schemeClr val="tx1"/>
                </a:solidFill>
                <a:cs typeface="Times New Roman" pitchFamily="18" charset="0"/>
              </a:rPr>
              <a:t>0-12-2-5-0</a:t>
            </a:r>
            <a:endParaRPr lang="ru-RU" altLang="ru-RU" sz="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213" name="Прямоугольник 212"/>
          <p:cNvSpPr>
            <a:spLocks/>
          </p:cNvSpPr>
          <p:nvPr/>
        </p:nvSpPr>
        <p:spPr>
          <a:xfrm>
            <a:off x="9232913" y="2680742"/>
            <a:ext cx="516165" cy="100811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4102" tIns="34102" rIns="34102" bIns="34102" anchor="ctr"/>
          <a:lstStyle/>
          <a:p>
            <a:pPr algn="ctr" eaLnBrk="1" hangingPunct="1">
              <a:defRPr/>
            </a:pPr>
            <a:r>
              <a:rPr lang="ru-RU" altLang="ru-RU" sz="600" b="1" dirty="0" smtClean="0">
                <a:solidFill>
                  <a:schemeClr val="tx1"/>
                </a:solidFill>
                <a:cs typeface="Times New Roman" pitchFamily="18" charset="0"/>
              </a:rPr>
              <a:t>0-12-6-18-28</a:t>
            </a:r>
            <a:endParaRPr lang="ru-RU" altLang="ru-RU" sz="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215" name="Прямоугольник 214"/>
          <p:cNvSpPr>
            <a:spLocks/>
          </p:cNvSpPr>
          <p:nvPr/>
        </p:nvSpPr>
        <p:spPr>
          <a:xfrm>
            <a:off x="10518725" y="6495082"/>
            <a:ext cx="465282" cy="100811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4102" tIns="34102" rIns="34102" bIns="34102" anchor="ctr"/>
          <a:lstStyle/>
          <a:p>
            <a:pPr algn="ctr" eaLnBrk="1" hangingPunct="1">
              <a:defRPr/>
            </a:pPr>
            <a:r>
              <a:rPr lang="ru-RU" altLang="ru-RU" sz="600" b="1" dirty="0">
                <a:solidFill>
                  <a:schemeClr val="tx1"/>
                </a:solidFill>
                <a:cs typeface="Times New Roman" pitchFamily="18" charset="0"/>
              </a:rPr>
              <a:t>0-2-0-2-1</a:t>
            </a:r>
          </a:p>
        </p:txBody>
      </p:sp>
      <p:sp>
        <p:nvSpPr>
          <p:cNvPr id="216" name="Прямоугольник 215"/>
          <p:cNvSpPr>
            <a:spLocks/>
          </p:cNvSpPr>
          <p:nvPr/>
        </p:nvSpPr>
        <p:spPr>
          <a:xfrm>
            <a:off x="4932900" y="4449581"/>
            <a:ext cx="465282" cy="100811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4102" tIns="34102" rIns="34102" bIns="34102" anchor="ctr"/>
          <a:lstStyle/>
          <a:p>
            <a:pPr algn="ctr" eaLnBrk="1" hangingPunct="1">
              <a:defRPr/>
            </a:pPr>
            <a:r>
              <a:rPr lang="ru-RU" altLang="ru-RU" sz="600" b="1" dirty="0">
                <a:solidFill>
                  <a:schemeClr val="tx1"/>
                </a:solidFill>
                <a:cs typeface="Times New Roman" pitchFamily="18" charset="0"/>
              </a:rPr>
              <a:t>1-0-2-0-0</a:t>
            </a:r>
          </a:p>
        </p:txBody>
      </p:sp>
      <p:sp>
        <p:nvSpPr>
          <p:cNvPr id="217" name="Прямоугольник 216"/>
          <p:cNvSpPr>
            <a:spLocks/>
          </p:cNvSpPr>
          <p:nvPr/>
        </p:nvSpPr>
        <p:spPr>
          <a:xfrm>
            <a:off x="6333676" y="2682308"/>
            <a:ext cx="465282" cy="100811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4102" tIns="34102" rIns="34102" bIns="34102" anchor="ctr"/>
          <a:lstStyle/>
          <a:p>
            <a:pPr algn="ctr" eaLnBrk="1" hangingPunct="1">
              <a:defRPr/>
            </a:pPr>
            <a:r>
              <a:rPr lang="ru-RU" altLang="ru-RU" sz="600" b="1" dirty="0">
                <a:solidFill>
                  <a:schemeClr val="tx1"/>
                </a:solidFill>
                <a:cs typeface="Times New Roman" pitchFamily="18" charset="0"/>
              </a:rPr>
              <a:t>0-5-2-4-0</a:t>
            </a:r>
          </a:p>
        </p:txBody>
      </p:sp>
      <p:sp>
        <p:nvSpPr>
          <p:cNvPr id="219" name="Прямоугольник 218"/>
          <p:cNvSpPr>
            <a:spLocks/>
          </p:cNvSpPr>
          <p:nvPr/>
        </p:nvSpPr>
        <p:spPr>
          <a:xfrm>
            <a:off x="11830793" y="6519120"/>
            <a:ext cx="465282" cy="100811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4102" tIns="34102" rIns="34102" bIns="34102" anchor="ctr"/>
          <a:lstStyle/>
          <a:p>
            <a:pPr algn="ctr" eaLnBrk="1" hangingPunct="1">
              <a:defRPr/>
            </a:pPr>
            <a:r>
              <a:rPr lang="ru-RU" altLang="ru-RU" sz="600" b="1" dirty="0">
                <a:solidFill>
                  <a:schemeClr val="tx1"/>
                </a:solidFill>
                <a:cs typeface="Times New Roman" pitchFamily="18" charset="0"/>
              </a:rPr>
              <a:t>0-1-1-2-0</a:t>
            </a:r>
          </a:p>
        </p:txBody>
      </p:sp>
      <p:sp>
        <p:nvSpPr>
          <p:cNvPr id="221" name="Прямоугольник 220"/>
          <p:cNvSpPr>
            <a:spLocks/>
          </p:cNvSpPr>
          <p:nvPr/>
        </p:nvSpPr>
        <p:spPr>
          <a:xfrm>
            <a:off x="7692087" y="2686932"/>
            <a:ext cx="465282" cy="100811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4102" tIns="34102" rIns="34102" bIns="34102" anchor="ctr"/>
          <a:lstStyle/>
          <a:p>
            <a:pPr algn="ctr" eaLnBrk="1" hangingPunct="1">
              <a:defRPr/>
            </a:pPr>
            <a:r>
              <a:rPr lang="ru-RU" altLang="ru-RU" sz="600" b="1" dirty="0">
                <a:solidFill>
                  <a:schemeClr val="tx1"/>
                </a:solidFill>
                <a:cs typeface="Times New Roman" pitchFamily="18" charset="0"/>
              </a:rPr>
              <a:t>0-0-3-2-0</a:t>
            </a:r>
          </a:p>
        </p:txBody>
      </p:sp>
      <p:sp>
        <p:nvSpPr>
          <p:cNvPr id="225" name="Прямоугольник 224"/>
          <p:cNvSpPr>
            <a:spLocks/>
          </p:cNvSpPr>
          <p:nvPr/>
        </p:nvSpPr>
        <p:spPr>
          <a:xfrm>
            <a:off x="13023703" y="2689618"/>
            <a:ext cx="465282" cy="100811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4102" tIns="34102" rIns="34102" bIns="34102" anchor="ctr"/>
          <a:lstStyle/>
          <a:p>
            <a:pPr algn="ctr" eaLnBrk="1" hangingPunct="1">
              <a:defRPr/>
            </a:pPr>
            <a:r>
              <a:rPr lang="ru-RU" altLang="ru-RU" sz="600" b="1" dirty="0">
                <a:solidFill>
                  <a:schemeClr val="tx1"/>
                </a:solidFill>
                <a:cs typeface="Times New Roman" pitchFamily="18" charset="0"/>
              </a:rPr>
              <a:t>0-1-1-2-0</a:t>
            </a:r>
          </a:p>
        </p:txBody>
      </p:sp>
      <p:sp>
        <p:nvSpPr>
          <p:cNvPr id="227" name="Прямоугольник 226"/>
          <p:cNvSpPr>
            <a:spLocks/>
          </p:cNvSpPr>
          <p:nvPr/>
        </p:nvSpPr>
        <p:spPr>
          <a:xfrm>
            <a:off x="4847197" y="6390370"/>
            <a:ext cx="465282" cy="100811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4102" tIns="34102" rIns="34102" bIns="34102" anchor="ctr"/>
          <a:lstStyle/>
          <a:p>
            <a:pPr algn="ctr" eaLnBrk="1" hangingPunct="1">
              <a:defRPr/>
            </a:pPr>
            <a:r>
              <a:rPr lang="ru-RU" altLang="ru-RU" sz="600" b="1" dirty="0" smtClean="0">
                <a:solidFill>
                  <a:schemeClr val="tx1"/>
                </a:solidFill>
                <a:cs typeface="Times New Roman" pitchFamily="18" charset="0"/>
              </a:rPr>
              <a:t>0-26-0-32-0</a:t>
            </a:r>
            <a:endParaRPr lang="ru-RU" altLang="ru-RU" sz="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228" name="Прямоугольник 227"/>
          <p:cNvSpPr>
            <a:spLocks/>
          </p:cNvSpPr>
          <p:nvPr/>
        </p:nvSpPr>
        <p:spPr>
          <a:xfrm>
            <a:off x="7691862" y="6349515"/>
            <a:ext cx="513853" cy="100811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4102" tIns="34102" rIns="34102" bIns="34102" anchor="ctr"/>
          <a:lstStyle/>
          <a:p>
            <a:pPr algn="ctr" eaLnBrk="1" hangingPunct="1">
              <a:defRPr/>
            </a:pPr>
            <a:r>
              <a:rPr lang="ru-RU" altLang="ru-RU" sz="600" b="1" dirty="0" smtClean="0">
                <a:solidFill>
                  <a:schemeClr val="tx1"/>
                </a:solidFill>
                <a:cs typeface="Times New Roman" pitchFamily="18" charset="0"/>
              </a:rPr>
              <a:t>0-585-0-827-0</a:t>
            </a:r>
            <a:endParaRPr lang="ru-RU" altLang="ru-RU" sz="600" b="1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229" name="Прямоугольник 228"/>
          <p:cNvSpPr>
            <a:spLocks/>
          </p:cNvSpPr>
          <p:nvPr/>
        </p:nvSpPr>
        <p:spPr>
          <a:xfrm>
            <a:off x="12995872" y="6512236"/>
            <a:ext cx="465282" cy="100811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4102" tIns="34102" rIns="34102" bIns="34102" anchor="ctr"/>
          <a:lstStyle/>
          <a:p>
            <a:pPr algn="ctr" eaLnBrk="1" hangingPunct="1">
              <a:defRPr/>
            </a:pPr>
            <a:r>
              <a:rPr lang="ru-RU" altLang="ru-RU" sz="600" b="1" dirty="0">
                <a:solidFill>
                  <a:schemeClr val="tx1"/>
                </a:solidFill>
                <a:cs typeface="Times New Roman" pitchFamily="18" charset="0"/>
              </a:rPr>
              <a:t>0-1-1-1-0</a:t>
            </a:r>
          </a:p>
        </p:txBody>
      </p:sp>
      <p:sp>
        <p:nvSpPr>
          <p:cNvPr id="175" name="Прямоугольник 174"/>
          <p:cNvSpPr>
            <a:spLocks/>
          </p:cNvSpPr>
          <p:nvPr/>
        </p:nvSpPr>
        <p:spPr>
          <a:xfrm>
            <a:off x="6067619" y="4539618"/>
            <a:ext cx="820738" cy="62102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54063" indent="-287338">
              <a:spcBef>
                <a:spcPct val="20000"/>
              </a:spcBef>
              <a:buChar char="–"/>
              <a:defRPr sz="3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62050" indent="-22860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30363" indent="-230188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93913" indent="-230188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51113" indent="-2301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008313" indent="-2301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65513" indent="-2301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922713" indent="-2301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600" b="1" u="sng" dirty="0">
                <a:cs typeface="Calibri" panose="020F0502020204030204" pitchFamily="34" charset="0"/>
              </a:rPr>
              <a:t>Группа ФПС ГПС по противодействию терроризму и антитеррористической защищенности</a:t>
            </a:r>
          </a:p>
        </p:txBody>
      </p:sp>
      <p:cxnSp>
        <p:nvCxnSpPr>
          <p:cNvPr id="288" name="Прямая соединительная линия 287"/>
          <p:cNvCxnSpPr/>
          <p:nvPr/>
        </p:nvCxnSpPr>
        <p:spPr>
          <a:xfrm>
            <a:off x="12759059" y="2928392"/>
            <a:ext cx="1588" cy="64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5" name="Прямая соединительная линия 294"/>
          <p:cNvCxnSpPr/>
          <p:nvPr/>
        </p:nvCxnSpPr>
        <p:spPr>
          <a:xfrm flipH="1">
            <a:off x="12764139" y="3576464"/>
            <a:ext cx="107950" cy="0"/>
          </a:xfrm>
          <a:prstGeom prst="line">
            <a:avLst/>
          </a:prstGeom>
          <a:ln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2" name="Прямая соединительная линия 301"/>
          <p:cNvCxnSpPr/>
          <p:nvPr/>
        </p:nvCxnSpPr>
        <p:spPr>
          <a:xfrm flipH="1">
            <a:off x="12759059" y="2928392"/>
            <a:ext cx="10318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5" name="Прямая соединительная линия 304"/>
          <p:cNvCxnSpPr/>
          <p:nvPr/>
        </p:nvCxnSpPr>
        <p:spPr>
          <a:xfrm>
            <a:off x="6017380" y="2998465"/>
            <a:ext cx="1588" cy="576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6" name="Прямая соединительная линия 305"/>
          <p:cNvCxnSpPr/>
          <p:nvPr/>
        </p:nvCxnSpPr>
        <p:spPr>
          <a:xfrm flipH="1">
            <a:off x="6022460" y="3574529"/>
            <a:ext cx="107950" cy="0"/>
          </a:xfrm>
          <a:prstGeom prst="line">
            <a:avLst/>
          </a:prstGeom>
          <a:ln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" name="Прямая соединительная линия 306"/>
          <p:cNvCxnSpPr/>
          <p:nvPr/>
        </p:nvCxnSpPr>
        <p:spPr>
          <a:xfrm flipH="1">
            <a:off x="6017380" y="2998465"/>
            <a:ext cx="10318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7" name="Прямая соединительная линия 326"/>
          <p:cNvCxnSpPr/>
          <p:nvPr/>
        </p:nvCxnSpPr>
        <p:spPr>
          <a:xfrm>
            <a:off x="10204311" y="6707986"/>
            <a:ext cx="1588" cy="684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9" name="Прямая соединительная линия 328"/>
          <p:cNvCxnSpPr/>
          <p:nvPr/>
        </p:nvCxnSpPr>
        <p:spPr>
          <a:xfrm flipH="1">
            <a:off x="10209391" y="7386538"/>
            <a:ext cx="107950" cy="0"/>
          </a:xfrm>
          <a:prstGeom prst="line">
            <a:avLst/>
          </a:prstGeom>
          <a:ln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1" name="Прямая соединительная линия 330"/>
          <p:cNvCxnSpPr/>
          <p:nvPr/>
        </p:nvCxnSpPr>
        <p:spPr>
          <a:xfrm flipH="1">
            <a:off x="10204311" y="6707986"/>
            <a:ext cx="10318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3" name="Прямая соединительная линия 332"/>
          <p:cNvCxnSpPr/>
          <p:nvPr/>
        </p:nvCxnSpPr>
        <p:spPr>
          <a:xfrm>
            <a:off x="7418819" y="2915712"/>
            <a:ext cx="1588" cy="79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4" name="Прямая соединительная линия 333"/>
          <p:cNvCxnSpPr/>
          <p:nvPr/>
        </p:nvCxnSpPr>
        <p:spPr>
          <a:xfrm flipH="1">
            <a:off x="7423899" y="3707800"/>
            <a:ext cx="107950" cy="0"/>
          </a:xfrm>
          <a:prstGeom prst="line">
            <a:avLst/>
          </a:prstGeom>
          <a:ln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6" name="Прямая соединительная линия 335"/>
          <p:cNvCxnSpPr/>
          <p:nvPr/>
        </p:nvCxnSpPr>
        <p:spPr>
          <a:xfrm flipH="1">
            <a:off x="7418819" y="2915712"/>
            <a:ext cx="10318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0" name="Прямая соединительная линия 339"/>
          <p:cNvCxnSpPr/>
          <p:nvPr/>
        </p:nvCxnSpPr>
        <p:spPr>
          <a:xfrm>
            <a:off x="11527045" y="6750186"/>
            <a:ext cx="1588" cy="61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1" name="Прямая соединительная линия 340"/>
          <p:cNvCxnSpPr/>
          <p:nvPr/>
        </p:nvCxnSpPr>
        <p:spPr>
          <a:xfrm flipH="1">
            <a:off x="11532125" y="7346570"/>
            <a:ext cx="107950" cy="0"/>
          </a:xfrm>
          <a:prstGeom prst="line">
            <a:avLst/>
          </a:prstGeom>
          <a:ln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2" name="Прямая соединительная линия 341"/>
          <p:cNvCxnSpPr/>
          <p:nvPr/>
        </p:nvCxnSpPr>
        <p:spPr>
          <a:xfrm flipH="1">
            <a:off x="11527045" y="6750186"/>
            <a:ext cx="10318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9" name="Прямоугольник 348"/>
          <p:cNvSpPr>
            <a:spLocks/>
          </p:cNvSpPr>
          <p:nvPr/>
        </p:nvSpPr>
        <p:spPr>
          <a:xfrm>
            <a:off x="2012743" y="2713460"/>
            <a:ext cx="465282" cy="100811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4102" tIns="34102" rIns="34102" bIns="34102" anchor="ctr"/>
          <a:lstStyle/>
          <a:p>
            <a:pPr algn="ctr" eaLnBrk="1" hangingPunct="1">
              <a:defRPr/>
            </a:pPr>
            <a:r>
              <a:rPr lang="ru-RU" altLang="ru-RU" sz="600" b="1" dirty="0">
                <a:solidFill>
                  <a:schemeClr val="tx1"/>
                </a:solidFill>
                <a:cs typeface="Times New Roman" pitchFamily="18" charset="0"/>
              </a:rPr>
              <a:t>0-7-2-7-0</a:t>
            </a:r>
          </a:p>
        </p:txBody>
      </p:sp>
      <p:cxnSp>
        <p:nvCxnSpPr>
          <p:cNvPr id="218" name="Прямая соединительная линия 217"/>
          <p:cNvCxnSpPr/>
          <p:nvPr/>
        </p:nvCxnSpPr>
        <p:spPr>
          <a:xfrm flipH="1">
            <a:off x="8957939" y="5016624"/>
            <a:ext cx="107950" cy="0"/>
          </a:xfrm>
          <a:prstGeom prst="line">
            <a:avLst/>
          </a:prstGeom>
          <a:ln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7" name="Прямоугольник 356">
            <a:extLst>
              <a:ext uri="{FF2B5EF4-FFF2-40B4-BE49-F238E27FC236}">
                <a16:creationId xmlns="" xmlns:a16="http://schemas.microsoft.com/office/drawing/2014/main" id="{23AD3A36-9D11-4516-8736-BCDC23AF22D1}"/>
              </a:ext>
            </a:extLst>
          </p:cNvPr>
          <p:cNvSpPr>
            <a:spLocks/>
          </p:cNvSpPr>
          <p:nvPr/>
        </p:nvSpPr>
        <p:spPr>
          <a:xfrm>
            <a:off x="9053953" y="6857330"/>
            <a:ext cx="814387" cy="46355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>
            <a:lvl1pPr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9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sz="600" dirty="0">
                <a:cs typeface="Calibri" panose="020F0502020204030204" pitchFamily="34" charset="0"/>
              </a:rPr>
              <a:t>Отделение ФПС ГПС по автотранспортному обеспечению</a:t>
            </a:r>
          </a:p>
          <a:p>
            <a:pPr algn="ctr" eaLnBrk="1" hangingPunct="1">
              <a:defRPr/>
            </a:pPr>
            <a:r>
              <a:rPr lang="ru-RU" altLang="ru-RU" sz="600" b="1" dirty="0">
                <a:solidFill>
                  <a:srgbClr val="0033CC"/>
                </a:solidFill>
                <a:cs typeface="Calibri" panose="020F0502020204030204" pitchFamily="34" charset="0"/>
              </a:rPr>
              <a:t>(</a:t>
            </a:r>
            <a:r>
              <a:rPr lang="ru-RU" altLang="ru-RU" sz="600" b="1" dirty="0" smtClean="0">
                <a:solidFill>
                  <a:srgbClr val="0033CC"/>
                </a:solidFill>
                <a:cs typeface="Calibri" panose="020F0502020204030204" pitchFamily="34" charset="0"/>
              </a:rPr>
              <a:t>0-0-0-8-0</a:t>
            </a:r>
            <a:r>
              <a:rPr lang="ru-RU" altLang="ru-RU" sz="600" b="1" dirty="0">
                <a:solidFill>
                  <a:srgbClr val="0033CC"/>
                </a:solidFill>
                <a:cs typeface="Calibri" panose="020F0502020204030204" pitchFamily="34" charset="0"/>
              </a:rPr>
              <a:t>)</a:t>
            </a:r>
            <a:endParaRPr lang="ru-RU" altLang="ru-RU" sz="600" b="1" dirty="0">
              <a:solidFill>
                <a:srgbClr val="0033CC"/>
              </a:solidFill>
              <a:cs typeface="Times New Roman" panose="02020603050405020304" pitchFamily="18" charset="0"/>
            </a:endParaRPr>
          </a:p>
        </p:txBody>
      </p:sp>
      <p:cxnSp>
        <p:nvCxnSpPr>
          <p:cNvPr id="359" name="Прямая соединительная линия 358">
            <a:extLst>
              <a:ext uri="{FF2B5EF4-FFF2-40B4-BE49-F238E27FC236}">
                <a16:creationId xmlns="" xmlns:a16="http://schemas.microsoft.com/office/drawing/2014/main" id="{9D5848C3-83E9-4AB6-B843-A90D6EEE15D3}"/>
              </a:ext>
            </a:extLst>
          </p:cNvPr>
          <p:cNvCxnSpPr/>
          <p:nvPr/>
        </p:nvCxnSpPr>
        <p:spPr>
          <a:xfrm flipH="1">
            <a:off x="8952353" y="8495481"/>
            <a:ext cx="107950" cy="0"/>
          </a:xfrm>
          <a:prstGeom prst="line">
            <a:avLst/>
          </a:prstGeom>
          <a:ln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3" name="Прямоугольник 362">
            <a:extLst>
              <a:ext uri="{FF2B5EF4-FFF2-40B4-BE49-F238E27FC236}">
                <a16:creationId xmlns="" xmlns:a16="http://schemas.microsoft.com/office/drawing/2014/main" id="{40E74C4A-D87E-464D-8603-B3DB84944C5B}"/>
              </a:ext>
            </a:extLst>
          </p:cNvPr>
          <p:cNvSpPr>
            <a:spLocks/>
          </p:cNvSpPr>
          <p:nvPr/>
        </p:nvSpPr>
        <p:spPr>
          <a:xfrm>
            <a:off x="288233" y="144581"/>
            <a:ext cx="1475902" cy="191523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4102" tIns="34102" rIns="34102" bIns="34102" anchor="ctr"/>
          <a:lstStyle/>
          <a:p>
            <a:pPr algn="ctr" eaLnBrk="1" hangingPunct="1">
              <a:defRPr/>
            </a:pPr>
            <a:r>
              <a:rPr lang="ru-RU" altLang="ru-RU" sz="500" b="1" dirty="0">
                <a:solidFill>
                  <a:schemeClr val="tx1"/>
                </a:solidFill>
                <a:cs typeface="Times New Roman" pitchFamily="18" charset="0"/>
              </a:rPr>
              <a:t>В/сл.</a:t>
            </a:r>
            <a:r>
              <a:rPr lang="en-US" altLang="ru-RU" sz="500" b="1" dirty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ru-RU" altLang="ru-RU" sz="500" b="1" dirty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ru-RU" altLang="ru-RU" sz="800" b="1" dirty="0">
                <a:solidFill>
                  <a:schemeClr val="tx1"/>
                </a:solidFill>
                <a:cs typeface="Times New Roman" pitchFamily="18" charset="0"/>
              </a:rPr>
              <a:t>/</a:t>
            </a:r>
            <a:r>
              <a:rPr lang="ru-RU" altLang="ru-RU" sz="500" b="1" dirty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en-US" altLang="ru-RU" sz="500" b="1" dirty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ru-RU" altLang="ru-RU" sz="500" b="1" dirty="0" err="1">
                <a:solidFill>
                  <a:schemeClr val="tx1"/>
                </a:solidFill>
                <a:cs typeface="Times New Roman" pitchFamily="18" charset="0"/>
              </a:rPr>
              <a:t>Сотр</a:t>
            </a:r>
            <a:r>
              <a:rPr lang="ru-RU" altLang="ru-RU" sz="500" b="1" dirty="0">
                <a:solidFill>
                  <a:schemeClr val="tx1"/>
                </a:solidFill>
                <a:cs typeface="Times New Roman" pitchFamily="18" charset="0"/>
              </a:rPr>
              <a:t>. </a:t>
            </a:r>
            <a:r>
              <a:rPr lang="en-US" altLang="ru-RU" sz="500" b="1" dirty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ru-RU" altLang="ru-RU" sz="800" b="1" dirty="0">
                <a:solidFill>
                  <a:schemeClr val="tx1"/>
                </a:solidFill>
                <a:cs typeface="Times New Roman" pitchFamily="18" charset="0"/>
              </a:rPr>
              <a:t>/</a:t>
            </a:r>
            <a:r>
              <a:rPr lang="ru-RU" altLang="ru-RU" sz="500" b="1" dirty="0">
                <a:solidFill>
                  <a:schemeClr val="tx1"/>
                </a:solidFill>
                <a:cs typeface="Times New Roman" pitchFamily="18" charset="0"/>
              </a:rPr>
              <a:t>ФГГС</a:t>
            </a:r>
            <a:r>
              <a:rPr lang="en-US" altLang="ru-RU" sz="500" b="1" dirty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ru-RU" altLang="ru-RU" sz="500" b="1" dirty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ru-RU" altLang="ru-RU" sz="800" b="1" dirty="0">
                <a:solidFill>
                  <a:schemeClr val="tx1"/>
                </a:solidFill>
                <a:cs typeface="Times New Roman" pitchFamily="18" charset="0"/>
              </a:rPr>
              <a:t>/</a:t>
            </a:r>
            <a:r>
              <a:rPr lang="ru-RU" altLang="ru-RU" sz="500" b="1" dirty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en-US" altLang="ru-RU" sz="500" b="1" dirty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ru-RU" altLang="ru-RU" sz="500" b="1" dirty="0">
                <a:solidFill>
                  <a:schemeClr val="tx1"/>
                </a:solidFill>
                <a:cs typeface="Times New Roman" pitchFamily="18" charset="0"/>
              </a:rPr>
              <a:t>Раб. ФПС</a:t>
            </a:r>
            <a:r>
              <a:rPr lang="en-US" altLang="ru-RU" sz="500" b="1" dirty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ru-RU" altLang="ru-RU" sz="800" b="1" dirty="0">
                <a:solidFill>
                  <a:schemeClr val="tx1"/>
                </a:solidFill>
                <a:cs typeface="Times New Roman" pitchFamily="18" charset="0"/>
              </a:rPr>
              <a:t>/</a:t>
            </a:r>
            <a:r>
              <a:rPr lang="en-US" altLang="ru-RU" sz="800" b="1" dirty="0">
                <a:solidFill>
                  <a:schemeClr val="tx1"/>
                </a:solidFill>
                <a:cs typeface="Times New Roman" pitchFamily="18" charset="0"/>
              </a:rPr>
              <a:t> </a:t>
            </a:r>
            <a:r>
              <a:rPr lang="ru-RU" altLang="ru-RU" sz="500" b="1" dirty="0">
                <a:solidFill>
                  <a:schemeClr val="tx1"/>
                </a:solidFill>
                <a:cs typeface="Times New Roman" pitchFamily="18" charset="0"/>
              </a:rPr>
              <a:t> Раб.</a:t>
            </a:r>
          </a:p>
        </p:txBody>
      </p:sp>
      <p:graphicFrame>
        <p:nvGraphicFramePr>
          <p:cNvPr id="365" name="Таблица 364">
            <a:extLst>
              <a:ext uri="{FF2B5EF4-FFF2-40B4-BE49-F238E27FC236}">
                <a16:creationId xmlns="" xmlns:a16="http://schemas.microsoft.com/office/drawing/2014/main" id="{9DE41ECA-390B-4A51-BF2E-8EF8EB8020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91723786"/>
              </p:ext>
            </p:extLst>
          </p:nvPr>
        </p:nvGraphicFramePr>
        <p:xfrm>
          <a:off x="10333087" y="8761040"/>
          <a:ext cx="3456384" cy="63836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37792">
                  <a:extLst>
                    <a:ext uri="{9D8B030D-6E8A-4147-A177-3AD203B41FA5}">
                      <a16:colId xmlns="" xmlns:a16="http://schemas.microsoft.com/office/drawing/2014/main" val="1285309291"/>
                    </a:ext>
                  </a:extLst>
                </a:gridCol>
                <a:gridCol w="418392">
                  <a:extLst>
                    <a:ext uri="{9D8B030D-6E8A-4147-A177-3AD203B41FA5}">
                      <a16:colId xmlns="" xmlns:a16="http://schemas.microsoft.com/office/drawing/2014/main" val="525992352"/>
                    </a:ext>
                  </a:extLst>
                </a:gridCol>
                <a:gridCol w="343726">
                  <a:extLst>
                    <a:ext uri="{9D8B030D-6E8A-4147-A177-3AD203B41FA5}">
                      <a16:colId xmlns="" xmlns:a16="http://schemas.microsoft.com/office/drawing/2014/main" val="2758062696"/>
                    </a:ext>
                  </a:extLst>
                </a:gridCol>
                <a:gridCol w="317618">
                  <a:extLst>
                    <a:ext uri="{9D8B030D-6E8A-4147-A177-3AD203B41FA5}">
                      <a16:colId xmlns="" xmlns:a16="http://schemas.microsoft.com/office/drawing/2014/main" val="363853021"/>
                    </a:ext>
                  </a:extLst>
                </a:gridCol>
                <a:gridCol w="353544">
                  <a:extLst>
                    <a:ext uri="{9D8B030D-6E8A-4147-A177-3AD203B41FA5}">
                      <a16:colId xmlns="" xmlns:a16="http://schemas.microsoft.com/office/drawing/2014/main" val="314688907"/>
                    </a:ext>
                  </a:extLst>
                </a:gridCol>
                <a:gridCol w="465698">
                  <a:extLst>
                    <a:ext uri="{9D8B030D-6E8A-4147-A177-3AD203B41FA5}">
                      <a16:colId xmlns="" xmlns:a16="http://schemas.microsoft.com/office/drawing/2014/main" val="1385079460"/>
                    </a:ext>
                  </a:extLst>
                </a:gridCol>
                <a:gridCol w="319614">
                  <a:extLst>
                    <a:ext uri="{9D8B030D-6E8A-4147-A177-3AD203B41FA5}">
                      <a16:colId xmlns="" xmlns:a16="http://schemas.microsoft.com/office/drawing/2014/main" val="4110866342"/>
                    </a:ext>
                  </a:extLst>
                </a:gridCol>
              </a:tblGrid>
              <a:tr h="133667">
                <a:tc rowSpan="3">
                  <a:txBody>
                    <a:bodyPr/>
                    <a:lstStyle/>
                    <a:p>
                      <a:pPr algn="ctr"/>
                      <a:r>
                        <a:rPr lang="ru-RU" altLang="ru-RU" sz="700" b="1" dirty="0">
                          <a:solidFill>
                            <a:schemeClr val="tx1"/>
                          </a:solidFill>
                          <a:latin typeface="+mj-lt"/>
                          <a:cs typeface="Times New Roman" pitchFamily="18" charset="0"/>
                        </a:rPr>
                        <a:t>Всего за ГУ МЧС России по Республик Дагестан</a:t>
                      </a:r>
                      <a:endParaRPr lang="ru-RU" sz="700" dirty="0">
                        <a:latin typeface="+mj-lt"/>
                      </a:endParaRPr>
                    </a:p>
                  </a:txBody>
                  <a:tcPr marL="95992" marR="95992" marT="47996" marB="47996" anchor="ctr">
                    <a:lnL w="6350" cap="flat" cmpd="sng" algn="ctr">
                      <a:solidFill>
                        <a:srgbClr val="000099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99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99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99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700" b="1" dirty="0" smtClean="0">
                          <a:latin typeface="+mj-lt"/>
                        </a:rPr>
                        <a:t>1846</a:t>
                      </a:r>
                      <a:endParaRPr lang="ru-RU" sz="700" b="1" dirty="0">
                        <a:latin typeface="+mj-lt"/>
                      </a:endParaRPr>
                    </a:p>
                  </a:txBody>
                  <a:tcPr marL="95992" marR="95992" marT="47996" marB="47996" anchor="ctr">
                    <a:lnL w="6350" cap="flat" cmpd="sng" algn="ctr">
                      <a:solidFill>
                        <a:srgbClr val="000099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99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99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99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ru-RU" sz="700" b="1" dirty="0">
                          <a:latin typeface="+mj-lt"/>
                        </a:rPr>
                        <a:t>в том числе</a:t>
                      </a:r>
                    </a:p>
                  </a:txBody>
                  <a:tcPr marL="95992" marR="95992" marT="47996" marB="47996" anchor="ctr">
                    <a:lnL w="6350" cap="flat" cmpd="sng" algn="ctr">
                      <a:solidFill>
                        <a:srgbClr val="000099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99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99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99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sz="800" dirty="0">
                        <a:latin typeface="+mj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800" dirty="0">
                        <a:latin typeface="+mj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800" dirty="0">
                        <a:latin typeface="+mj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800" dirty="0">
                        <a:latin typeface="+mj-lt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328083384"/>
                  </a:ext>
                </a:extLst>
              </a:tr>
              <a:tr h="167163">
                <a:tc vMerge="1">
                  <a:txBody>
                    <a:bodyPr/>
                    <a:lstStyle/>
                    <a:p>
                      <a:endParaRPr lang="ru-RU" sz="800" dirty="0">
                        <a:latin typeface="+mj-lt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dirty="0">
                          <a:latin typeface="+mj-lt"/>
                        </a:rPr>
                        <a:t>в/сл.</a:t>
                      </a:r>
                    </a:p>
                  </a:txBody>
                  <a:tcPr marL="55174" marR="55174" marT="27586" marB="27586" anchor="ctr">
                    <a:lnL w="6350" cap="flat" cmpd="sng" algn="ctr">
                      <a:solidFill>
                        <a:srgbClr val="000099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99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99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99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dirty="0" err="1">
                          <a:latin typeface="+mj-lt"/>
                        </a:rPr>
                        <a:t>сотр</a:t>
                      </a:r>
                      <a:r>
                        <a:rPr lang="ru-RU" sz="700" dirty="0">
                          <a:latin typeface="+mj-lt"/>
                        </a:rPr>
                        <a:t>.</a:t>
                      </a:r>
                    </a:p>
                  </a:txBody>
                  <a:tcPr marL="55174" marR="55174" marT="27586" marB="27586" anchor="ctr">
                    <a:lnL w="6350" cap="flat" cmpd="sng" algn="ctr">
                      <a:solidFill>
                        <a:srgbClr val="000099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99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99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99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dirty="0">
                          <a:latin typeface="+mj-lt"/>
                        </a:rPr>
                        <a:t>ГГС</a:t>
                      </a:r>
                    </a:p>
                  </a:txBody>
                  <a:tcPr marL="55174" marR="55174" marT="27586" marB="27586" anchor="ctr">
                    <a:lnL w="6350" cap="flat" cmpd="sng" algn="ctr">
                      <a:solidFill>
                        <a:srgbClr val="000099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99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99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99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dirty="0">
                          <a:latin typeface="+mj-lt"/>
                        </a:rPr>
                        <a:t>раб. ФПС</a:t>
                      </a:r>
                    </a:p>
                  </a:txBody>
                  <a:tcPr marL="55174" marR="55174" marT="27586" marB="27586" anchor="ctr">
                    <a:lnL w="6350" cap="flat" cmpd="sng" algn="ctr">
                      <a:solidFill>
                        <a:srgbClr val="000099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99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99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99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dirty="0">
                          <a:latin typeface="+mj-lt"/>
                        </a:rPr>
                        <a:t>раб.</a:t>
                      </a:r>
                    </a:p>
                  </a:txBody>
                  <a:tcPr marL="55174" marR="55174" marT="27586" marB="27586" anchor="ctr">
                    <a:lnL w="6350" cap="flat" cmpd="sng" algn="ctr">
                      <a:solidFill>
                        <a:srgbClr val="000099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99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99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99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2960079520"/>
                  </a:ext>
                </a:extLst>
              </a:tr>
              <a:tr h="167163">
                <a:tc vMerge="1">
                  <a:txBody>
                    <a:bodyPr/>
                    <a:lstStyle/>
                    <a:p>
                      <a:endParaRPr lang="ru-RU" sz="800" dirty="0">
                        <a:latin typeface="+mj-lt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800" dirty="0">
                        <a:latin typeface="+mj-lt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dirty="0">
                          <a:latin typeface="+mj-lt"/>
                        </a:rPr>
                        <a:t>8</a:t>
                      </a:r>
                    </a:p>
                  </a:txBody>
                  <a:tcPr marL="55174" marR="55174" marT="27586" marB="27586" anchor="ctr">
                    <a:lnL w="6350" cap="flat" cmpd="sng" algn="ctr">
                      <a:solidFill>
                        <a:srgbClr val="000099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99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99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99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dirty="0" smtClean="0">
                          <a:latin typeface="+mj-lt"/>
                        </a:rPr>
                        <a:t>775</a:t>
                      </a:r>
                      <a:endParaRPr lang="ru-RU" sz="700" dirty="0">
                        <a:latin typeface="+mj-lt"/>
                      </a:endParaRPr>
                    </a:p>
                  </a:txBody>
                  <a:tcPr marL="55174" marR="55174" marT="27586" marB="27586" anchor="ctr">
                    <a:lnL w="6350" cap="flat" cmpd="sng" algn="ctr">
                      <a:solidFill>
                        <a:srgbClr val="000099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99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99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99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dirty="0">
                          <a:latin typeface="+mj-lt"/>
                        </a:rPr>
                        <a:t>50</a:t>
                      </a:r>
                    </a:p>
                  </a:txBody>
                  <a:tcPr marL="55174" marR="55174" marT="27586" marB="27586" anchor="ctr">
                    <a:lnL w="6350" cap="flat" cmpd="sng" algn="ctr">
                      <a:solidFill>
                        <a:srgbClr val="000099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99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99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99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dirty="0">
                          <a:latin typeface="+mj-lt"/>
                        </a:rPr>
                        <a:t>920</a:t>
                      </a:r>
                    </a:p>
                  </a:txBody>
                  <a:tcPr marL="55174" marR="55174" marT="27586" marB="27586" anchor="ctr">
                    <a:lnL w="6350" cap="flat" cmpd="sng" algn="ctr">
                      <a:solidFill>
                        <a:srgbClr val="000099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99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99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99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00" dirty="0">
                          <a:latin typeface="+mj-lt"/>
                        </a:rPr>
                        <a:t>93</a:t>
                      </a:r>
                    </a:p>
                  </a:txBody>
                  <a:tcPr marL="55174" marR="55174" marT="27586" marB="27586" anchor="ctr">
                    <a:lnL w="6350" cap="flat" cmpd="sng" algn="ctr">
                      <a:solidFill>
                        <a:srgbClr val="000099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99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99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99"/>
                      </a:solidFill>
                      <a:prstDash val="sysDashDot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866535881"/>
                  </a:ext>
                </a:extLst>
              </a:tr>
            </a:tbl>
          </a:graphicData>
        </a:graphic>
      </p:graphicFrame>
      <p:sp>
        <p:nvSpPr>
          <p:cNvPr id="224" name="Прямоугольник 223">
            <a:extLst>
              <a:ext uri="{FF2B5EF4-FFF2-40B4-BE49-F238E27FC236}">
                <a16:creationId xmlns="" xmlns:a16="http://schemas.microsoft.com/office/drawing/2014/main" id="{66B0AE96-AF7B-4FB3-AE2A-A3A1FAFE9E45}"/>
              </a:ext>
            </a:extLst>
          </p:cNvPr>
          <p:cNvSpPr>
            <a:spLocks/>
          </p:cNvSpPr>
          <p:nvPr/>
        </p:nvSpPr>
        <p:spPr>
          <a:xfrm>
            <a:off x="6150144" y="6418058"/>
            <a:ext cx="812800" cy="50323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 eaLnBrk="1" hangingPunct="1">
              <a:defRPr/>
            </a:pPr>
            <a:r>
              <a:rPr lang="ru-RU" sz="600" b="1" u="sng" dirty="0">
                <a:solidFill>
                  <a:schemeClr val="tx1"/>
                </a:solidFill>
              </a:rPr>
              <a:t>Центр Государственной инспекции по маломерным судам</a:t>
            </a:r>
            <a:endParaRPr lang="ru-RU" altLang="ru-RU" sz="600" b="1" u="sng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230" name="Прямоугольник 229">
            <a:extLst>
              <a:ext uri="{FF2B5EF4-FFF2-40B4-BE49-F238E27FC236}">
                <a16:creationId xmlns="" xmlns:a16="http://schemas.microsoft.com/office/drawing/2014/main" id="{2693E606-43F2-459D-B3BB-5723D1FD505B}"/>
              </a:ext>
            </a:extLst>
          </p:cNvPr>
          <p:cNvSpPr/>
          <p:nvPr/>
        </p:nvSpPr>
        <p:spPr>
          <a:xfrm>
            <a:off x="5940594" y="6298996"/>
            <a:ext cx="1085850" cy="764225"/>
          </a:xfrm>
          <a:prstGeom prst="rect">
            <a:avLst/>
          </a:prstGeom>
          <a:noFill/>
          <a:ln w="9525">
            <a:solidFill>
              <a:srgbClr val="0033CC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endParaRPr lang="ru-RU" sz="600">
              <a:solidFill>
                <a:schemeClr val="tx1"/>
              </a:solidFill>
            </a:endParaRPr>
          </a:p>
        </p:txBody>
      </p:sp>
      <p:sp>
        <p:nvSpPr>
          <p:cNvPr id="338" name="Прямоугольник 337">
            <a:extLst>
              <a:ext uri="{FF2B5EF4-FFF2-40B4-BE49-F238E27FC236}">
                <a16:creationId xmlns="" xmlns:a16="http://schemas.microsoft.com/office/drawing/2014/main" id="{3E5F22FA-C6F3-4104-9E5F-F6132A8F8FD0}"/>
              </a:ext>
            </a:extLst>
          </p:cNvPr>
          <p:cNvSpPr>
            <a:spLocks/>
          </p:cNvSpPr>
          <p:nvPr/>
        </p:nvSpPr>
        <p:spPr>
          <a:xfrm>
            <a:off x="6339379" y="6361434"/>
            <a:ext cx="465282" cy="100811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4102" tIns="34102" rIns="34102" bIns="34102" anchor="ctr"/>
          <a:lstStyle/>
          <a:p>
            <a:pPr algn="ctr" eaLnBrk="1" hangingPunct="1">
              <a:defRPr/>
            </a:pPr>
            <a:r>
              <a:rPr lang="ru-RU" altLang="ru-RU" sz="600" b="1" dirty="0">
                <a:solidFill>
                  <a:schemeClr val="tx1"/>
                </a:solidFill>
                <a:cs typeface="Times New Roman" pitchFamily="18" charset="0"/>
              </a:rPr>
              <a:t>0-0-0-0-64</a:t>
            </a:r>
          </a:p>
        </p:txBody>
      </p:sp>
      <p:sp>
        <p:nvSpPr>
          <p:cNvPr id="177" name="Прямоугольник 176"/>
          <p:cNvSpPr>
            <a:spLocks/>
          </p:cNvSpPr>
          <p:nvPr/>
        </p:nvSpPr>
        <p:spPr>
          <a:xfrm>
            <a:off x="12866320" y="3360688"/>
            <a:ext cx="812800" cy="50380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54063" indent="-287338">
              <a:spcBef>
                <a:spcPct val="20000"/>
              </a:spcBef>
              <a:buChar char="–"/>
              <a:defRPr sz="3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62050" indent="-228600">
              <a:spcBef>
                <a:spcPct val="20000"/>
              </a:spcBef>
              <a:buChar char="•"/>
              <a:defRPr sz="25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30363" indent="-230188">
              <a:spcBef>
                <a:spcPct val="20000"/>
              </a:spcBef>
              <a:buChar char="–"/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93913" indent="-230188">
              <a:spcBef>
                <a:spcPct val="20000"/>
              </a:spcBef>
              <a:buChar char="»"/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51113" indent="-2301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3008313" indent="-2301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65513" indent="-2301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922713" indent="-230188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3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600" dirty="0">
                <a:cs typeface="Calibri" panose="020F0502020204030204" pitchFamily="34" charset="0"/>
              </a:rPr>
              <a:t>Группа ФПС ГПС по документообороту и делопроизводству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600" b="1" dirty="0">
                <a:solidFill>
                  <a:srgbClr val="0033CC"/>
                </a:solidFill>
                <a:cs typeface="Calibri" panose="020F0502020204030204" pitchFamily="34" charset="0"/>
              </a:rPr>
              <a:t>(0-0-0-2-0)</a:t>
            </a:r>
            <a:endParaRPr lang="ru-RU" altLang="ru-RU" sz="600" b="1" dirty="0">
              <a:solidFill>
                <a:srgbClr val="0033CC"/>
              </a:solidFill>
              <a:cs typeface="Times New Roman" panose="02020603050405020304" pitchFamily="18" charset="0"/>
            </a:endParaRPr>
          </a:p>
        </p:txBody>
      </p:sp>
      <p:sp>
        <p:nvSpPr>
          <p:cNvPr id="209" name="Прямоугольник 208">
            <a:extLst>
              <a:ext uri="{FF2B5EF4-FFF2-40B4-BE49-F238E27FC236}">
                <a16:creationId xmlns="" xmlns:a16="http://schemas.microsoft.com/office/drawing/2014/main" id="{2693E606-43F2-459D-B3BB-5723D1FD505B}"/>
              </a:ext>
            </a:extLst>
          </p:cNvPr>
          <p:cNvSpPr/>
          <p:nvPr/>
        </p:nvSpPr>
        <p:spPr>
          <a:xfrm>
            <a:off x="7341889" y="6302833"/>
            <a:ext cx="1076626" cy="764225"/>
          </a:xfrm>
          <a:prstGeom prst="rect">
            <a:avLst/>
          </a:prstGeom>
          <a:noFill/>
          <a:ln w="9525">
            <a:solidFill>
              <a:srgbClr val="0033CC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endParaRPr lang="ru-RU" sz="600">
              <a:solidFill>
                <a:schemeClr val="tx1"/>
              </a:solidFill>
            </a:endParaRPr>
          </a:p>
        </p:txBody>
      </p:sp>
      <p:sp>
        <p:nvSpPr>
          <p:cNvPr id="226" name="Прямоугольник 225">
            <a:extLst>
              <a:ext uri="{FF2B5EF4-FFF2-40B4-BE49-F238E27FC236}">
                <a16:creationId xmlns="" xmlns:a16="http://schemas.microsoft.com/office/drawing/2014/main" id="{70F203E0-6B88-4795-BBAE-4F1A51DD579A}"/>
              </a:ext>
            </a:extLst>
          </p:cNvPr>
          <p:cNvSpPr/>
          <p:nvPr/>
        </p:nvSpPr>
        <p:spPr>
          <a:xfrm>
            <a:off x="7344729" y="4389666"/>
            <a:ext cx="1080120" cy="914990"/>
          </a:xfrm>
          <a:prstGeom prst="rect">
            <a:avLst/>
          </a:prstGeom>
          <a:noFill/>
          <a:ln w="9525">
            <a:solidFill>
              <a:srgbClr val="0033CC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/>
          <a:p>
            <a:pPr algn="ctr">
              <a:defRPr/>
            </a:pPr>
            <a:endParaRPr lang="ru-RU" sz="600">
              <a:solidFill>
                <a:schemeClr val="tx1"/>
              </a:solidFill>
            </a:endParaRPr>
          </a:p>
        </p:txBody>
      </p:sp>
      <p:sp>
        <p:nvSpPr>
          <p:cNvPr id="233" name="Прямоугольник 232">
            <a:extLst>
              <a:ext uri="{FF2B5EF4-FFF2-40B4-BE49-F238E27FC236}">
                <a16:creationId xmlns="" xmlns:a16="http://schemas.microsoft.com/office/drawing/2014/main" id="{5D8624AD-D306-41E1-BE5C-87856C5CCE1A}"/>
              </a:ext>
            </a:extLst>
          </p:cNvPr>
          <p:cNvSpPr>
            <a:spLocks/>
          </p:cNvSpPr>
          <p:nvPr/>
        </p:nvSpPr>
        <p:spPr>
          <a:xfrm>
            <a:off x="7700162" y="4447810"/>
            <a:ext cx="465282" cy="100811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4102" tIns="34102" rIns="34102" bIns="34102" anchor="ctr"/>
          <a:lstStyle/>
          <a:p>
            <a:pPr algn="ctr" eaLnBrk="1" hangingPunct="1">
              <a:defRPr/>
            </a:pPr>
            <a:r>
              <a:rPr lang="ru-RU" altLang="ru-RU" sz="600" b="1" dirty="0">
                <a:solidFill>
                  <a:schemeClr val="tx1"/>
                </a:solidFill>
                <a:cs typeface="Times New Roman" pitchFamily="18" charset="0"/>
              </a:rPr>
              <a:t>0-0-0-2-0</a:t>
            </a:r>
          </a:p>
        </p:txBody>
      </p:sp>
      <p:sp>
        <p:nvSpPr>
          <p:cNvPr id="234" name="Прямоугольник 233"/>
          <p:cNvSpPr/>
          <p:nvPr/>
        </p:nvSpPr>
        <p:spPr>
          <a:xfrm>
            <a:off x="12618937" y="4229972"/>
            <a:ext cx="1124951" cy="795520"/>
          </a:xfrm>
          <a:prstGeom prst="rect">
            <a:avLst/>
          </a:prstGeom>
          <a:noFill/>
          <a:ln w="9525">
            <a:solidFill>
              <a:srgbClr val="0033CC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9275" indent="-2857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01725" indent="-6032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54175" indent="-9366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06625" indent="-12541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sz="600">
              <a:solidFill>
                <a:schemeClr val="tx1"/>
              </a:solidFill>
            </a:endParaRPr>
          </a:p>
        </p:txBody>
      </p:sp>
      <p:sp>
        <p:nvSpPr>
          <p:cNvPr id="236" name="Прямоугольник 235"/>
          <p:cNvSpPr>
            <a:spLocks/>
          </p:cNvSpPr>
          <p:nvPr/>
        </p:nvSpPr>
        <p:spPr>
          <a:xfrm>
            <a:off x="13035605" y="4365613"/>
            <a:ext cx="465282" cy="100811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4102" tIns="34102" rIns="34102" bIns="34102" anchor="ctr"/>
          <a:lstStyle/>
          <a:p>
            <a:pPr algn="ctr" eaLnBrk="1" hangingPunct="1">
              <a:defRPr/>
            </a:pPr>
            <a:r>
              <a:rPr lang="ru-RU" altLang="ru-RU" sz="600" b="1" dirty="0">
                <a:solidFill>
                  <a:schemeClr val="tx1"/>
                </a:solidFill>
                <a:cs typeface="Times New Roman" pitchFamily="18" charset="0"/>
              </a:rPr>
              <a:t>0-0-0-2-0</a:t>
            </a:r>
          </a:p>
        </p:txBody>
      </p:sp>
      <p:cxnSp>
        <p:nvCxnSpPr>
          <p:cNvPr id="237" name="Прямая соединительная линия 236">
            <a:extLst>
              <a:ext uri="{FF2B5EF4-FFF2-40B4-BE49-F238E27FC236}">
                <a16:creationId xmlns="" xmlns:a16="http://schemas.microsoft.com/office/drawing/2014/main" id="{9D5848C3-83E9-4AB6-B843-A90D6EEE15D3}"/>
              </a:ext>
            </a:extLst>
          </p:cNvPr>
          <p:cNvCxnSpPr/>
          <p:nvPr/>
        </p:nvCxnSpPr>
        <p:spPr>
          <a:xfrm flipH="1">
            <a:off x="8964935" y="5583851"/>
            <a:ext cx="107950" cy="0"/>
          </a:xfrm>
          <a:prstGeom prst="line">
            <a:avLst/>
          </a:prstGeom>
          <a:ln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Прямоугольник 177"/>
          <p:cNvSpPr/>
          <p:nvPr/>
        </p:nvSpPr>
        <p:spPr>
          <a:xfrm>
            <a:off x="5950124" y="4397127"/>
            <a:ext cx="1077764" cy="885954"/>
          </a:xfrm>
          <a:prstGeom prst="rect">
            <a:avLst/>
          </a:prstGeom>
          <a:noFill/>
          <a:ln w="9525">
            <a:solidFill>
              <a:srgbClr val="0033CC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49275" indent="-2857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101725" indent="-6032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54175" indent="-9366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206625" indent="-12541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sz="600">
              <a:solidFill>
                <a:schemeClr val="tx1"/>
              </a:solidFill>
            </a:endParaRPr>
          </a:p>
        </p:txBody>
      </p:sp>
      <p:sp>
        <p:nvSpPr>
          <p:cNvPr id="238" name="Прямоугольник 237">
            <a:extLst>
              <a:ext uri="{FF2B5EF4-FFF2-40B4-BE49-F238E27FC236}">
                <a16:creationId xmlns="" xmlns:a16="http://schemas.microsoft.com/office/drawing/2014/main" id="{5D8624AD-D306-41E1-BE5C-87856C5CCE1A}"/>
              </a:ext>
            </a:extLst>
          </p:cNvPr>
          <p:cNvSpPr>
            <a:spLocks/>
          </p:cNvSpPr>
          <p:nvPr/>
        </p:nvSpPr>
        <p:spPr>
          <a:xfrm>
            <a:off x="6263290" y="4475274"/>
            <a:ext cx="465282" cy="100811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4102" tIns="34102" rIns="34102" bIns="34102" anchor="ctr"/>
          <a:lstStyle/>
          <a:p>
            <a:pPr algn="ctr" eaLnBrk="1" hangingPunct="1">
              <a:defRPr/>
            </a:pPr>
            <a:r>
              <a:rPr lang="ru-RU" altLang="ru-RU" sz="600" b="1" dirty="0">
                <a:solidFill>
                  <a:schemeClr val="tx1"/>
                </a:solidFill>
                <a:cs typeface="Times New Roman" pitchFamily="18" charset="0"/>
              </a:rPr>
              <a:t>0-1-0-1-0</a:t>
            </a:r>
          </a:p>
        </p:txBody>
      </p:sp>
      <p:sp>
        <p:nvSpPr>
          <p:cNvPr id="239" name="Прямоугольник 238"/>
          <p:cNvSpPr>
            <a:spLocks/>
          </p:cNvSpPr>
          <p:nvPr/>
        </p:nvSpPr>
        <p:spPr>
          <a:xfrm>
            <a:off x="8727937" y="1330759"/>
            <a:ext cx="1584325" cy="50165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>
            <a:defPPr>
              <a:defRPr lang="ru-RU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549275" indent="-2857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01725" indent="-60325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54175" indent="-9366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206625" indent="-125413"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9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altLang="ru-RU" sz="600" b="1" dirty="0">
                <a:solidFill>
                  <a:schemeClr val="tx1"/>
                </a:solidFill>
                <a:cs typeface="Times New Roman" pitchFamily="18" charset="0"/>
              </a:rPr>
              <a:t>Заместитель руководителя территориального органа (главный государственный инспектор по маломерным судам  Республики Дагестан)</a:t>
            </a:r>
          </a:p>
        </p:txBody>
      </p:sp>
      <p:sp>
        <p:nvSpPr>
          <p:cNvPr id="240" name="Прямоугольник 239"/>
          <p:cNvSpPr>
            <a:spLocks/>
          </p:cNvSpPr>
          <p:nvPr/>
        </p:nvSpPr>
        <p:spPr>
          <a:xfrm>
            <a:off x="9280386" y="1272642"/>
            <a:ext cx="465282" cy="100811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lIns="34102" tIns="34102" rIns="34102" bIns="34102" anchor="ctr"/>
          <a:lstStyle/>
          <a:p>
            <a:pPr algn="ctr" eaLnBrk="1" hangingPunct="1">
              <a:defRPr/>
            </a:pPr>
            <a:r>
              <a:rPr lang="ru-RU" altLang="ru-RU" sz="600" b="1" dirty="0">
                <a:solidFill>
                  <a:schemeClr val="tx1"/>
                </a:solidFill>
                <a:cs typeface="Times New Roman" pitchFamily="18" charset="0"/>
              </a:rPr>
              <a:t>0-0-1-0-0</a:t>
            </a:r>
          </a:p>
        </p:txBody>
      </p:sp>
      <p:sp>
        <p:nvSpPr>
          <p:cNvPr id="169" name="Прямоугольник 168">
            <a:extLst>
              <a:ext uri="{FF2B5EF4-FFF2-40B4-BE49-F238E27FC236}">
                <a16:creationId xmlns="" xmlns:a16="http://schemas.microsoft.com/office/drawing/2014/main" id="{CB59D815-2344-498B-86CD-D87FEF4FE7DD}"/>
              </a:ext>
            </a:extLst>
          </p:cNvPr>
          <p:cNvSpPr>
            <a:spLocks/>
          </p:cNvSpPr>
          <p:nvPr/>
        </p:nvSpPr>
        <p:spPr>
          <a:xfrm>
            <a:off x="388824" y="6538728"/>
            <a:ext cx="815975" cy="59593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 eaLnBrk="1" hangingPunct="1">
              <a:defRPr/>
            </a:pPr>
            <a:r>
              <a:rPr lang="ru-RU" altLang="ru-RU" sz="600" dirty="0">
                <a:solidFill>
                  <a:schemeClr val="tx1"/>
                </a:solidFill>
                <a:cs typeface="Times New Roman" pitchFamily="18" charset="0"/>
              </a:rPr>
              <a:t>Отделение прогнозирования чрезвычайных ситуаций </a:t>
            </a:r>
          </a:p>
          <a:p>
            <a:pPr algn="ctr" eaLnBrk="1" hangingPunct="1">
              <a:defRPr/>
            </a:pPr>
            <a:r>
              <a:rPr lang="ru-RU" altLang="ru-RU" sz="600" b="1" dirty="0">
                <a:solidFill>
                  <a:srgbClr val="0033CC"/>
                </a:solidFill>
                <a:cs typeface="Times New Roman" pitchFamily="18" charset="0"/>
              </a:rPr>
              <a:t>(0-0-0-3-0)</a:t>
            </a:r>
          </a:p>
        </p:txBody>
      </p:sp>
      <p:cxnSp>
        <p:nvCxnSpPr>
          <p:cNvPr id="235" name="Прямая соединительная линия 234">
            <a:extLst>
              <a:ext uri="{FF2B5EF4-FFF2-40B4-BE49-F238E27FC236}">
                <a16:creationId xmlns="" xmlns:a16="http://schemas.microsoft.com/office/drawing/2014/main" id="{60E2E695-75B9-4C9F-9B92-70CEA85B333C}"/>
              </a:ext>
            </a:extLst>
          </p:cNvPr>
          <p:cNvCxnSpPr/>
          <p:nvPr/>
        </p:nvCxnSpPr>
        <p:spPr>
          <a:xfrm flipH="1">
            <a:off x="298342" y="6824266"/>
            <a:ext cx="111125" cy="0"/>
          </a:xfrm>
          <a:prstGeom prst="line">
            <a:avLst/>
          </a:prstGeom>
          <a:ln>
            <a:solidFill>
              <a:schemeClr val="tx1"/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6" name="Прямоугольник 175">
            <a:extLst>
              <a:ext uri="{FF2B5EF4-FFF2-40B4-BE49-F238E27FC236}">
                <a16:creationId xmlns="" xmlns:a16="http://schemas.microsoft.com/office/drawing/2014/main" id="{0A5AFAFA-7AF8-44EC-A301-228FB1E41567}"/>
              </a:ext>
            </a:extLst>
          </p:cNvPr>
          <p:cNvSpPr>
            <a:spLocks/>
          </p:cNvSpPr>
          <p:nvPr/>
        </p:nvSpPr>
        <p:spPr>
          <a:xfrm>
            <a:off x="242656" y="2190750"/>
            <a:ext cx="8100128" cy="19843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 eaLnBrk="1" hangingPunct="1">
              <a:defRPr/>
            </a:pPr>
            <a:r>
              <a:rPr lang="ru-RU" altLang="ru-RU" sz="800" b="1" dirty="0">
                <a:solidFill>
                  <a:schemeClr val="tx1"/>
                </a:solidFill>
                <a:cs typeface="Times New Roman" pitchFamily="18" charset="0"/>
              </a:rPr>
              <a:t>ОСНОВНЫЕ ПОДРАЗДЕЛЕНИЯ</a:t>
            </a:r>
          </a:p>
        </p:txBody>
      </p:sp>
      <p:sp>
        <p:nvSpPr>
          <p:cNvPr id="248" name="Прямоугольник 247">
            <a:extLst>
              <a:ext uri="{FF2B5EF4-FFF2-40B4-BE49-F238E27FC236}">
                <a16:creationId xmlns="" xmlns:a16="http://schemas.microsoft.com/office/drawing/2014/main" id="{55B284E0-D989-44D3-ACCC-ED8778E811CA}"/>
              </a:ext>
            </a:extLst>
          </p:cNvPr>
          <p:cNvSpPr>
            <a:spLocks/>
          </p:cNvSpPr>
          <p:nvPr/>
        </p:nvSpPr>
        <p:spPr>
          <a:xfrm>
            <a:off x="8870627" y="2187575"/>
            <a:ext cx="4868317" cy="19208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36000" tIns="36000" rIns="36000" bIns="36000" anchor="ctr"/>
          <a:lstStyle/>
          <a:p>
            <a:pPr algn="ctr" eaLnBrk="1" hangingPunct="1">
              <a:defRPr/>
            </a:pPr>
            <a:r>
              <a:rPr lang="ru-RU" altLang="ru-RU" sz="800" b="1" dirty="0">
                <a:solidFill>
                  <a:schemeClr val="tx1"/>
                </a:solidFill>
                <a:cs typeface="Times New Roman" pitchFamily="18" charset="0"/>
              </a:rPr>
              <a:t>ОБЕСПЕЧИВАЮЩИЕ ПОДРАЗДЕЛЕНИЯ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70838</TotalTime>
  <Words>622</Words>
  <Application>Microsoft Office PowerPoint</Application>
  <PresentationFormat>Произвольный</PresentationFormat>
  <Paragraphs>158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Оформление по умолчанию</vt:lpstr>
      <vt:lpstr>Слайд 1</vt:lpstr>
    </vt:vector>
  </TitlesOfParts>
  <Company>Штатный отдел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МЧС России</dc:creator>
  <cp:lastModifiedBy>1</cp:lastModifiedBy>
  <cp:revision>1248</cp:revision>
  <cp:lastPrinted>2019-10-25T07:19:58Z</cp:lastPrinted>
  <dcterms:created xsi:type="dcterms:W3CDTF">2002-05-15T05:13:47Z</dcterms:created>
  <dcterms:modified xsi:type="dcterms:W3CDTF">2020-07-10T05:54:42Z</dcterms:modified>
</cp:coreProperties>
</file>